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84" d="100"/>
          <a:sy n="84" d="100"/>
        </p:scale>
        <p:origin x="127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tiff"/><Relationship Id="rId7" Type="http://schemas.openxmlformats.org/officeDocument/2006/relationships/image" Target="../media/image5.tiff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tiff"/><Relationship Id="rId10" Type="http://schemas.openxmlformats.org/officeDocument/2006/relationships/image" Target="../media/image8.png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44403" y="137077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/>
              <a:t>Legislation and guidance on conflicts of interest, balancing resources and minimising</a:t>
            </a:r>
          </a:p>
          <a:p>
            <a:pPr algn="ctr"/>
            <a:r>
              <a:rPr lang="en-GB" sz="1000"/>
              <a:t>risk</a:t>
            </a:r>
            <a:endParaRPr lang="en-US" sz="1000" dirty="0"/>
          </a:p>
        </p:txBody>
      </p:sp>
      <p:pic>
        <p:nvPicPr>
          <p:cNvPr id="307" name="Picture 306">
            <a:extLst>
              <a:ext uri="{FF2B5EF4-FFF2-40B4-BE49-F238E27FC236}">
                <a16:creationId xmlns:a16="http://schemas.microsoft.com/office/drawing/2014/main" id="{43CA9D44-71AA-0F45-8E2E-DC8C8F366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133" y="172735"/>
            <a:ext cx="772412" cy="772412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65485" y="1364950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54061" y="15522333"/>
            <a:ext cx="6406855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54028" y="11410095"/>
            <a:ext cx="2832594" cy="2295883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78830" y="13364066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719397" y="9278110"/>
            <a:ext cx="2780713" cy="2184399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96462" y="7085638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8064" y="4935327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1" y="4676732"/>
            <a:ext cx="5827819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1231926" y="441512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1418880" y="46159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507405" y="8545184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704246" y="872546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1964426" y="108121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2162153" y="1100705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2090719" y="1292556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2295364" y="1311397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85122" y="2459522"/>
            <a:ext cx="6023138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7408244" y="2093853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606316" y="229669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404929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riangle 47">
            <a:extLst>
              <a:ext uri="{FF2B5EF4-FFF2-40B4-BE49-F238E27FC236}">
                <a16:creationId xmlns:a16="http://schemas.microsoft.com/office/drawing/2014/main" id="{B201E9A5-DE62-6846-B785-23CB32968E1A}"/>
              </a:ext>
            </a:extLst>
          </p:cNvPr>
          <p:cNvSpPr/>
          <p:nvPr/>
        </p:nvSpPr>
        <p:spPr>
          <a:xfrm>
            <a:off x="2909560" y="1393692"/>
            <a:ext cx="731521" cy="642998"/>
          </a:xfrm>
          <a:prstGeom prst="triangle">
            <a:avLst/>
          </a:prstGeom>
          <a:gradFill flip="none" rotWithShape="1">
            <a:gsLst>
              <a:gs pos="100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CC80915-8218-2D48-9376-49B5BC160739}"/>
              </a:ext>
            </a:extLst>
          </p:cNvPr>
          <p:cNvSpPr/>
          <p:nvPr/>
        </p:nvSpPr>
        <p:spPr>
          <a:xfrm rot="16200000">
            <a:off x="2752824" y="2310290"/>
            <a:ext cx="1057175" cy="490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268868" y="13261472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 </a:t>
            </a:r>
          </a:p>
          <a:p>
            <a:pPr algn="ctr"/>
            <a:r>
              <a:rPr lang="en-US" sz="1200" b="1" dirty="0"/>
              <a:t>Spring Term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2166981" y="11135634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 </a:t>
            </a:r>
          </a:p>
          <a:p>
            <a:pPr algn="ctr"/>
            <a:r>
              <a:rPr lang="en-US" sz="1200" b="1" dirty="0"/>
              <a:t>Summer Term 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7728005" y="8897999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 </a:t>
            </a:r>
          </a:p>
          <a:p>
            <a:pPr algn="ctr"/>
            <a:r>
              <a:rPr lang="en-US" sz="1200" b="1" dirty="0"/>
              <a:t>Autumn Term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1400767" y="4693792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 Spring Term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7630287" y="2430525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 Summer Term 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937831" y="1515259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120131" y="153668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093157" y="15517432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 Autumn Term  </a:t>
            </a:r>
          </a:p>
        </p:txBody>
      </p:sp>
      <p:sp>
        <p:nvSpPr>
          <p:cNvPr id="71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966688" y="1416689"/>
            <a:ext cx="731521" cy="642998"/>
          </a:xfrm>
          <a:prstGeom prst="triangl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00923" y="2232155"/>
            <a:ext cx="883544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572052" y="15856009"/>
            <a:ext cx="0" cy="4626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769478" y="15206489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>
            <a:off x="6882005" y="15216344"/>
            <a:ext cx="0" cy="6396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6249164" y="15665097"/>
            <a:ext cx="0" cy="8206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4536544" y="15847592"/>
            <a:ext cx="0" cy="6020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5836568" y="15266817"/>
            <a:ext cx="4221" cy="6147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>
            <a:off x="4008929" y="15313921"/>
            <a:ext cx="1" cy="5658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406" r="530" b="32512"/>
          <a:stretch/>
        </p:blipFill>
        <p:spPr>
          <a:xfrm>
            <a:off x="8068740" y="14523702"/>
            <a:ext cx="1428811" cy="482694"/>
          </a:xfrm>
          <a:prstGeom prst="rect">
            <a:avLst/>
          </a:prstGeom>
        </p:spPr>
      </p:pic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>
            <a:off x="2031931" y="15364823"/>
            <a:ext cx="436044" cy="6005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 flipV="1">
            <a:off x="1321573" y="15724366"/>
            <a:ext cx="360744" cy="1970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>
            <a:off x="903246" y="14916437"/>
            <a:ext cx="537788" cy="285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V="1">
            <a:off x="4957331" y="13703765"/>
            <a:ext cx="304049" cy="4631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2657902" y="15957458"/>
            <a:ext cx="60674" cy="5491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</p:cNvCxnSpPr>
          <p:nvPr/>
        </p:nvCxnSpPr>
        <p:spPr>
          <a:xfrm>
            <a:off x="3719532" y="13230916"/>
            <a:ext cx="40974" cy="5184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 flipH="1">
            <a:off x="4514068" y="13125786"/>
            <a:ext cx="217335" cy="46585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>
            <a:off x="5069688" y="15266457"/>
            <a:ext cx="25478" cy="6431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>
            <a:extLst>
              <a:ext uri="{FF2B5EF4-FFF2-40B4-BE49-F238E27FC236}">
                <a16:creationId xmlns:a16="http://schemas.microsoft.com/office/drawing/2014/main" id="{95A15AD4-04FE-264A-84D2-45F173189A12}"/>
              </a:ext>
            </a:extLst>
          </p:cNvPr>
          <p:cNvSpPr txBox="1"/>
          <p:nvPr/>
        </p:nvSpPr>
        <p:spPr>
          <a:xfrm>
            <a:off x="235061" y="15596730"/>
            <a:ext cx="128732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.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>
            <a:off x="6670160" y="13102578"/>
            <a:ext cx="69565" cy="5032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 flipH="1">
            <a:off x="8458180" y="11209406"/>
            <a:ext cx="179797" cy="5076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>
            <a:off x="7769478" y="13178496"/>
            <a:ext cx="253352" cy="4836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>
            <a:off x="7856151" y="10926235"/>
            <a:ext cx="80659" cy="3506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V="1">
            <a:off x="1000111" y="11058838"/>
            <a:ext cx="501558" cy="300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5883010" y="11585257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 flipH="1">
            <a:off x="6954056" y="10861609"/>
            <a:ext cx="32442" cy="53402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C49ADCCD-7827-0A4B-99F4-B8B04AD8D610}"/>
              </a:ext>
            </a:extLst>
          </p:cNvPr>
          <p:cNvCxnSpPr>
            <a:cxnSpLocks/>
          </p:cNvCxnSpPr>
          <p:nvPr/>
        </p:nvCxnSpPr>
        <p:spPr>
          <a:xfrm>
            <a:off x="5043638" y="10987716"/>
            <a:ext cx="0" cy="4890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3646892" y="10987854"/>
            <a:ext cx="15837" cy="36617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4287591" y="11624705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3540152" y="15879797"/>
            <a:ext cx="10464" cy="4923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807820" y="9594329"/>
            <a:ext cx="442063" cy="4149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>
            <a:off x="2129929" y="8720638"/>
            <a:ext cx="158287" cy="5179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3162351" y="8764832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2D926B2A-A746-2743-A1C0-AD8DE17492FD}"/>
              </a:ext>
            </a:extLst>
          </p:cNvPr>
          <p:cNvCxnSpPr>
            <a:cxnSpLocks/>
          </p:cNvCxnSpPr>
          <p:nvPr/>
        </p:nvCxnSpPr>
        <p:spPr>
          <a:xfrm>
            <a:off x="3921010" y="8539078"/>
            <a:ext cx="1" cy="7340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4177831" y="9325987"/>
            <a:ext cx="0" cy="5455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4951405" y="8585025"/>
            <a:ext cx="0" cy="7798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Picture 69">
            <a:extLst>
              <a:ext uri="{FF2B5EF4-FFF2-40B4-BE49-F238E27FC236}">
                <a16:creationId xmlns:a16="http://schemas.microsoft.com/office/drawing/2014/main" id="{FEAD00B0-E14E-554B-97F6-93B67317C7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260" y="2395872"/>
            <a:ext cx="754079" cy="754079"/>
          </a:xfrm>
          <a:prstGeom prst="rect">
            <a:avLst/>
          </a:prstGeom>
        </p:spPr>
      </p:pic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>
            <a:off x="6504846" y="8870061"/>
            <a:ext cx="368299" cy="4934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8387781" y="7110868"/>
            <a:ext cx="444630" cy="3738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313EF1E-25A3-B24E-ABB4-D1A2267DBC5E}"/>
              </a:ext>
            </a:extLst>
          </p:cNvPr>
          <p:cNvCxnSpPr>
            <a:cxnSpLocks/>
          </p:cNvCxnSpPr>
          <p:nvPr/>
        </p:nvCxnSpPr>
        <p:spPr>
          <a:xfrm flipV="1">
            <a:off x="5650378" y="9298378"/>
            <a:ext cx="304158" cy="5053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>
            <a:off x="4636586" y="6532183"/>
            <a:ext cx="129660" cy="7152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6970277" y="6467114"/>
            <a:ext cx="252902" cy="581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V="1">
            <a:off x="1051708" y="6744586"/>
            <a:ext cx="583749" cy="3224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>
            <a:off x="3326360" y="6609500"/>
            <a:ext cx="36762" cy="527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7728005" y="7289502"/>
            <a:ext cx="372032" cy="3224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TextBox 292">
            <a:extLst>
              <a:ext uri="{FF2B5EF4-FFF2-40B4-BE49-F238E27FC236}">
                <a16:creationId xmlns:a16="http://schemas.microsoft.com/office/drawing/2014/main" id="{25F2C9D8-994A-E343-925A-7BD005C190D7}"/>
              </a:ext>
            </a:extLst>
          </p:cNvPr>
          <p:cNvSpPr txBox="1"/>
          <p:nvPr/>
        </p:nvSpPr>
        <p:spPr>
          <a:xfrm>
            <a:off x="276116" y="3166218"/>
            <a:ext cx="1203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Take a gap year, travel the world and embrace new cultures</a:t>
            </a:r>
          </a:p>
        </p:txBody>
      </p:sp>
      <p:pic>
        <p:nvPicPr>
          <p:cNvPr id="295" name="Picture 294">
            <a:extLst>
              <a:ext uri="{FF2B5EF4-FFF2-40B4-BE49-F238E27FC236}">
                <a16:creationId xmlns:a16="http://schemas.microsoft.com/office/drawing/2014/main" id="{81817862-3361-E442-842C-D26F4D24D4C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2633"/>
          <a:stretch/>
        </p:blipFill>
        <p:spPr>
          <a:xfrm>
            <a:off x="1966569" y="312903"/>
            <a:ext cx="691333" cy="534862"/>
          </a:xfrm>
          <a:prstGeom prst="rect">
            <a:avLst/>
          </a:prstGeom>
        </p:spPr>
      </p:pic>
      <p:sp>
        <p:nvSpPr>
          <p:cNvPr id="296" name="TextBox 295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1721569" y="804331"/>
            <a:ext cx="1203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Go to university to enhance your studies and get a degree</a:t>
            </a:r>
          </a:p>
        </p:txBody>
      </p: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3F170DD5-2F6F-C34D-87E3-1B9450AB8954}"/>
              </a:ext>
            </a:extLst>
          </p:cNvPr>
          <p:cNvCxnSpPr>
            <a:cxnSpLocks/>
          </p:cNvCxnSpPr>
          <p:nvPr/>
        </p:nvCxnSpPr>
        <p:spPr>
          <a:xfrm flipH="1">
            <a:off x="2331229" y="1415563"/>
            <a:ext cx="1" cy="5091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49236A84-454E-2943-8540-6D9565A2D635}"/>
              </a:ext>
            </a:extLst>
          </p:cNvPr>
          <p:cNvCxnSpPr>
            <a:cxnSpLocks/>
            <a:stCxn id="70" idx="3"/>
          </p:cNvCxnSpPr>
          <p:nvPr/>
        </p:nvCxnSpPr>
        <p:spPr>
          <a:xfrm>
            <a:off x="1078339" y="2772912"/>
            <a:ext cx="422027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2" name="TextBox 301">
            <a:extLst>
              <a:ext uri="{FF2B5EF4-FFF2-40B4-BE49-F238E27FC236}">
                <a16:creationId xmlns:a16="http://schemas.microsoft.com/office/drawing/2014/main" id="{05F274D9-7660-E24C-9533-8CA4DCEA24FF}"/>
              </a:ext>
            </a:extLst>
          </p:cNvPr>
          <p:cNvSpPr txBox="1"/>
          <p:nvPr/>
        </p:nvSpPr>
        <p:spPr>
          <a:xfrm>
            <a:off x="2764819" y="964131"/>
            <a:ext cx="1203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Start a degree level apprenticeship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F941AE02-6091-4946-84C1-F29C1AAA1032}"/>
              </a:ext>
            </a:extLst>
          </p:cNvPr>
          <p:cNvCxnSpPr>
            <a:cxnSpLocks/>
          </p:cNvCxnSpPr>
          <p:nvPr/>
        </p:nvCxnSpPr>
        <p:spPr>
          <a:xfrm flipH="1">
            <a:off x="3285789" y="1422884"/>
            <a:ext cx="1" cy="5091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4" name="Picture 303">
            <a:extLst>
              <a:ext uri="{FF2B5EF4-FFF2-40B4-BE49-F238E27FC236}">
                <a16:creationId xmlns:a16="http://schemas.microsoft.com/office/drawing/2014/main" id="{C92146CF-3D74-3240-9125-3B7830C89C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7460" y="302975"/>
            <a:ext cx="362600" cy="464128"/>
          </a:xfrm>
          <a:prstGeom prst="rect">
            <a:avLst/>
          </a:prstGeom>
        </p:spPr>
      </p:pic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0588F3D6-ABC2-1841-BA4B-7BC0EDF7CF33}"/>
              </a:ext>
            </a:extLst>
          </p:cNvPr>
          <p:cNvCxnSpPr>
            <a:cxnSpLocks/>
          </p:cNvCxnSpPr>
          <p:nvPr/>
        </p:nvCxnSpPr>
        <p:spPr>
          <a:xfrm>
            <a:off x="7415206" y="3725868"/>
            <a:ext cx="945580" cy="2420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2237690" y="4262322"/>
            <a:ext cx="314196" cy="7413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 flipV="1">
            <a:off x="3086821" y="4830379"/>
            <a:ext cx="136985" cy="58432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>
            <a:off x="2826871" y="4444082"/>
            <a:ext cx="65856" cy="4652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1DE5F197-57A5-5645-8F7D-42772CF5BEC2}"/>
              </a:ext>
            </a:extLst>
          </p:cNvPr>
          <p:cNvCxnSpPr>
            <a:cxnSpLocks/>
          </p:cNvCxnSpPr>
          <p:nvPr/>
        </p:nvCxnSpPr>
        <p:spPr>
          <a:xfrm flipH="1">
            <a:off x="3648978" y="4409550"/>
            <a:ext cx="160101" cy="6400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Straight Connector 340">
            <a:extLst>
              <a:ext uri="{FF2B5EF4-FFF2-40B4-BE49-F238E27FC236}">
                <a16:creationId xmlns:a16="http://schemas.microsoft.com/office/drawing/2014/main" id="{C2BA5C0D-B657-D943-A288-269051D04995}"/>
              </a:ext>
            </a:extLst>
          </p:cNvPr>
          <p:cNvCxnSpPr>
            <a:cxnSpLocks/>
          </p:cNvCxnSpPr>
          <p:nvPr/>
        </p:nvCxnSpPr>
        <p:spPr>
          <a:xfrm flipH="1">
            <a:off x="4599683" y="4283874"/>
            <a:ext cx="197008" cy="77814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F12BAC8F-F07D-944D-B956-7DB56B662BF3}"/>
              </a:ext>
            </a:extLst>
          </p:cNvPr>
          <p:cNvCxnSpPr>
            <a:cxnSpLocks/>
          </p:cNvCxnSpPr>
          <p:nvPr/>
        </p:nvCxnSpPr>
        <p:spPr>
          <a:xfrm flipH="1" flipV="1">
            <a:off x="4031468" y="4918625"/>
            <a:ext cx="98252" cy="5437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 flipH="1">
            <a:off x="5531339" y="4353970"/>
            <a:ext cx="347702" cy="5514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5FCA499-607B-1148-8444-5FEC248B0198}"/>
              </a:ext>
            </a:extLst>
          </p:cNvPr>
          <p:cNvCxnSpPr>
            <a:cxnSpLocks/>
          </p:cNvCxnSpPr>
          <p:nvPr/>
        </p:nvCxnSpPr>
        <p:spPr>
          <a:xfrm flipH="1" flipV="1">
            <a:off x="5906733" y="4993482"/>
            <a:ext cx="393878" cy="5402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9" name="Straight Connector 348">
            <a:extLst>
              <a:ext uri="{FF2B5EF4-FFF2-40B4-BE49-F238E27FC236}">
                <a16:creationId xmlns:a16="http://schemas.microsoft.com/office/drawing/2014/main" id="{32503C1B-3F2C-5B49-AF75-228F39D82FBC}"/>
              </a:ext>
            </a:extLst>
          </p:cNvPr>
          <p:cNvCxnSpPr>
            <a:cxnSpLocks/>
          </p:cNvCxnSpPr>
          <p:nvPr/>
        </p:nvCxnSpPr>
        <p:spPr>
          <a:xfrm flipH="1">
            <a:off x="6968841" y="4379163"/>
            <a:ext cx="161920" cy="7236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 flipH="1">
            <a:off x="6565053" y="1837220"/>
            <a:ext cx="13564" cy="9421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4124592" y="2018148"/>
            <a:ext cx="8990" cy="7026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292895" y="704571"/>
            <a:ext cx="746425" cy="562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947775" y="17258251"/>
            <a:ext cx="7588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    BLESSED GEORGE NAPIER CATHOLIC SCHOOL AND SIXTH FORM – VINCIT VERITAS</a:t>
            </a:r>
            <a:r>
              <a:rPr lang="en-US" sz="1800" dirty="0">
                <a:solidFill>
                  <a:schemeClr val="bg1"/>
                </a:solidFill>
              </a:rPr>
              <a:t>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DFB45-1462-1F4F-ACE8-ADDC02170E62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 rot="20729315">
            <a:off x="310528" y="305453"/>
            <a:ext cx="1131194" cy="1468811"/>
          </a:xfrm>
          <a:prstGeom prst="rect">
            <a:avLst/>
          </a:prstGeom>
        </p:spPr>
      </p:pic>
      <p:sp>
        <p:nvSpPr>
          <p:cNvPr id="333" name="TextBox 332">
            <a:extLst>
              <a:ext uri="{FF2B5EF4-FFF2-40B4-BE49-F238E27FC236}">
                <a16:creationId xmlns:a16="http://schemas.microsoft.com/office/drawing/2014/main" id="{0F6EB84D-4B8D-1D40-9497-3F217C3A08AC}"/>
              </a:ext>
            </a:extLst>
          </p:cNvPr>
          <p:cNvSpPr txBox="1"/>
          <p:nvPr/>
        </p:nvSpPr>
        <p:spPr>
          <a:xfrm>
            <a:off x="276116" y="1731220"/>
            <a:ext cx="1505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Continue your lifelong love of learning and personal development</a:t>
            </a:r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FDEE5941-DCAC-F946-9E0D-D0D96D387CC8}"/>
              </a:ext>
            </a:extLst>
          </p:cNvPr>
          <p:cNvCxnSpPr>
            <a:cxnSpLocks/>
          </p:cNvCxnSpPr>
          <p:nvPr/>
        </p:nvCxnSpPr>
        <p:spPr>
          <a:xfrm flipH="1">
            <a:off x="7944038" y="6571960"/>
            <a:ext cx="155999" cy="2773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6" name="Picture 325">
            <a:extLst>
              <a:ext uri="{FF2B5EF4-FFF2-40B4-BE49-F238E27FC236}">
                <a16:creationId xmlns:a16="http://schemas.microsoft.com/office/drawing/2014/main" id="{8E9BBE86-6263-1F46-B494-694142D943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14130" y="10163605"/>
            <a:ext cx="653482" cy="193752"/>
          </a:xfrm>
          <a:prstGeom prst="rect">
            <a:avLst/>
          </a:prstGeom>
        </p:spPr>
      </p:pic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</p:cNvCxnSpPr>
          <p:nvPr/>
        </p:nvCxnSpPr>
        <p:spPr>
          <a:xfrm flipV="1">
            <a:off x="8215171" y="8163750"/>
            <a:ext cx="419674" cy="466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94B9D2B9-9CD0-B849-8C38-34DA76186E1B}"/>
              </a:ext>
            </a:extLst>
          </p:cNvPr>
          <p:cNvCxnSpPr>
            <a:cxnSpLocks/>
          </p:cNvCxnSpPr>
          <p:nvPr/>
        </p:nvCxnSpPr>
        <p:spPr>
          <a:xfrm flipH="1" flipV="1">
            <a:off x="8396003" y="4778371"/>
            <a:ext cx="474522" cy="2565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10AB8AA7-7D47-42E9-9525-F1170151BA79}"/>
              </a:ext>
            </a:extLst>
          </p:cNvPr>
          <p:cNvSpPr txBox="1"/>
          <p:nvPr/>
        </p:nvSpPr>
        <p:spPr>
          <a:xfrm>
            <a:off x="4130103" y="414795"/>
            <a:ext cx="38833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Impact" panose="020B0806030902050204" pitchFamily="34" charset="0"/>
              </a:rPr>
              <a:t> BTEC Health &amp; Social Care  Learning Journey </a:t>
            </a:r>
          </a:p>
        </p:txBody>
      </p: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 flipV="1">
            <a:off x="5769786" y="13805217"/>
            <a:ext cx="628768" cy="27347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/>
          <p:cNvSpPr txBox="1"/>
          <p:nvPr/>
        </p:nvSpPr>
        <p:spPr>
          <a:xfrm>
            <a:off x="1841451" y="10365172"/>
            <a:ext cx="1045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entry opens late May</a:t>
            </a:r>
          </a:p>
        </p:txBody>
      </p:sp>
      <p:cxnSp>
        <p:nvCxnSpPr>
          <p:cNvPr id="298" name="Straight Connector 2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1090853" y="13782058"/>
            <a:ext cx="345884" cy="783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1967D8ED-5BBC-4989-AE95-2263FDC901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54040" y="297001"/>
            <a:ext cx="1342086" cy="17485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82419B-E61F-4500-8508-70D77866A5B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60" y="16397202"/>
            <a:ext cx="941408" cy="12281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DF4C30-06AA-40D3-9247-9939EFB7293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11858" y="16443158"/>
            <a:ext cx="902747" cy="11776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5C3B075-937E-4997-BBE9-557DC47BB61C}"/>
              </a:ext>
            </a:extLst>
          </p:cNvPr>
          <p:cNvSpPr txBox="1"/>
          <p:nvPr/>
        </p:nvSpPr>
        <p:spPr>
          <a:xfrm>
            <a:off x="7097583" y="16362084"/>
            <a:ext cx="13084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A1: Physical development across the life stages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4BAD36-94A2-4ED5-A1FE-2891EA397A0E}"/>
              </a:ext>
            </a:extLst>
          </p:cNvPr>
          <p:cNvSpPr txBox="1"/>
          <p:nvPr/>
        </p:nvSpPr>
        <p:spPr>
          <a:xfrm>
            <a:off x="7393182" y="14405043"/>
            <a:ext cx="983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FF0000"/>
                </a:solidFill>
              </a:rPr>
              <a:t>Unit 1 – Human lifespan development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488E6C-A1CD-4E31-9861-79CF5554AFEC}"/>
              </a:ext>
            </a:extLst>
          </p:cNvPr>
          <p:cNvSpPr txBox="1"/>
          <p:nvPr/>
        </p:nvSpPr>
        <p:spPr>
          <a:xfrm>
            <a:off x="6420399" y="14609745"/>
            <a:ext cx="10047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A2: Intellectual development across the life stages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2CF237-ADA5-4BF1-8A82-97E487AB0F22}"/>
              </a:ext>
            </a:extLst>
          </p:cNvPr>
          <p:cNvSpPr txBox="1"/>
          <p:nvPr/>
        </p:nvSpPr>
        <p:spPr>
          <a:xfrm>
            <a:off x="5766855" y="16460756"/>
            <a:ext cx="1187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A3: Emotional development across the life stages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D7E497-319C-472B-81B8-05A8DBF576A4}"/>
              </a:ext>
            </a:extLst>
          </p:cNvPr>
          <p:cNvSpPr txBox="1"/>
          <p:nvPr/>
        </p:nvSpPr>
        <p:spPr>
          <a:xfrm>
            <a:off x="5489847" y="14586098"/>
            <a:ext cx="10047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A4: Social development across the life stages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10E1A1-882D-4AD7-BE0B-7A440548F53B}"/>
              </a:ext>
            </a:extLst>
          </p:cNvPr>
          <p:cNvSpPr txBox="1"/>
          <p:nvPr/>
        </p:nvSpPr>
        <p:spPr>
          <a:xfrm>
            <a:off x="4177831" y="16406429"/>
            <a:ext cx="1408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B2: Genetic factors that affect development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AD8DD9-C349-4F52-AF51-38728FB55899}"/>
              </a:ext>
            </a:extLst>
          </p:cNvPr>
          <p:cNvSpPr txBox="1"/>
          <p:nvPr/>
        </p:nvSpPr>
        <p:spPr>
          <a:xfrm>
            <a:off x="3379980" y="14741700"/>
            <a:ext cx="12547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B3: Environmental factors that affect development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D4435D-A3FF-4DBC-86D3-FA54F3D1DE0B}"/>
              </a:ext>
            </a:extLst>
          </p:cNvPr>
          <p:cNvSpPr txBox="1"/>
          <p:nvPr/>
        </p:nvSpPr>
        <p:spPr>
          <a:xfrm>
            <a:off x="3145564" y="16437047"/>
            <a:ext cx="12676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B4:  Social factors that affect development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F17D20-A949-4516-A1B5-552887C31BA0}"/>
              </a:ext>
            </a:extLst>
          </p:cNvPr>
          <p:cNvSpPr txBox="1"/>
          <p:nvPr/>
        </p:nvSpPr>
        <p:spPr>
          <a:xfrm>
            <a:off x="4558121" y="14633122"/>
            <a:ext cx="9886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B1: The nature/nurture debate related to factors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325DFA1-15CE-448B-AEC8-7D05FB4BD9A5}"/>
              </a:ext>
            </a:extLst>
          </p:cNvPr>
          <p:cNvSpPr txBox="1"/>
          <p:nvPr/>
        </p:nvSpPr>
        <p:spPr>
          <a:xfrm>
            <a:off x="2129734" y="14861229"/>
            <a:ext cx="13849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B6: Major life events that affect development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AA796F-1FBA-4C42-BE1D-04077A734FF2}"/>
              </a:ext>
            </a:extLst>
          </p:cNvPr>
          <p:cNvSpPr txBox="1"/>
          <p:nvPr/>
        </p:nvSpPr>
        <p:spPr>
          <a:xfrm>
            <a:off x="494082" y="15772065"/>
            <a:ext cx="9061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C1: Physical changes of ageing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3E4B13-9ADA-4FD9-93DD-D30ADA8BB048}"/>
              </a:ext>
            </a:extLst>
          </p:cNvPr>
          <p:cNvSpPr txBox="1"/>
          <p:nvPr/>
        </p:nvSpPr>
        <p:spPr>
          <a:xfrm>
            <a:off x="171046" y="14497312"/>
            <a:ext cx="875152" cy="885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C2: Psychological changes of ageing </a:t>
            </a:r>
            <a:r>
              <a:rPr lang="en-GB" dirty="0"/>
              <a:t>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550D074-3F6F-4A60-A695-AA46B2621D33}"/>
              </a:ext>
            </a:extLst>
          </p:cNvPr>
          <p:cNvSpPr txBox="1"/>
          <p:nvPr/>
        </p:nvSpPr>
        <p:spPr>
          <a:xfrm>
            <a:off x="2465921" y="12570779"/>
            <a:ext cx="1273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5682A418-ACD2-45C4-928D-31D13D837AC3}"/>
              </a:ext>
            </a:extLst>
          </p:cNvPr>
          <p:cNvSpPr txBox="1"/>
          <p:nvPr/>
        </p:nvSpPr>
        <p:spPr>
          <a:xfrm>
            <a:off x="2049829" y="16525846"/>
            <a:ext cx="11531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B5: Economic factors that affect development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108C3D6-59F4-4850-AFB2-7C3343ED1ABB}"/>
              </a:ext>
            </a:extLst>
          </p:cNvPr>
          <p:cNvSpPr txBox="1"/>
          <p:nvPr/>
        </p:nvSpPr>
        <p:spPr>
          <a:xfrm>
            <a:off x="370755" y="13321044"/>
            <a:ext cx="808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C3: Societal effects of an ageing population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F2C69AD-DDF7-4A2A-A058-D0AE705FB96A}"/>
              </a:ext>
            </a:extLst>
          </p:cNvPr>
          <p:cNvSpPr txBox="1"/>
          <p:nvPr/>
        </p:nvSpPr>
        <p:spPr>
          <a:xfrm>
            <a:off x="3515108" y="12572929"/>
            <a:ext cx="9016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589599C-85A9-4CD4-9DCD-811E72C3076F}"/>
              </a:ext>
            </a:extLst>
          </p:cNvPr>
          <p:cNvSpPr txBox="1"/>
          <p:nvPr/>
        </p:nvSpPr>
        <p:spPr>
          <a:xfrm>
            <a:off x="3320285" y="12672440"/>
            <a:ext cx="113570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FF0000"/>
                </a:solidFill>
              </a:rPr>
              <a:t>Unit 5 – Meeting individual care &amp; support needs 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B92394B-3347-4214-A9A4-0B07F5372E90}"/>
              </a:ext>
            </a:extLst>
          </p:cNvPr>
          <p:cNvSpPr txBox="1"/>
          <p:nvPr/>
        </p:nvSpPr>
        <p:spPr>
          <a:xfrm>
            <a:off x="6485012" y="12790699"/>
            <a:ext cx="8312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B5F7E8B-FA0D-4B8C-8D4D-D7E156F1A76E}"/>
              </a:ext>
            </a:extLst>
          </p:cNvPr>
          <p:cNvSpPr txBox="1"/>
          <p:nvPr/>
        </p:nvSpPr>
        <p:spPr>
          <a:xfrm>
            <a:off x="7205702" y="12572929"/>
            <a:ext cx="618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8BE5E54-CBFC-4B37-8B10-65488438CD84}"/>
              </a:ext>
            </a:extLst>
          </p:cNvPr>
          <p:cNvSpPr txBox="1"/>
          <p:nvPr/>
        </p:nvSpPr>
        <p:spPr>
          <a:xfrm>
            <a:off x="8526043" y="13903391"/>
            <a:ext cx="9715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B6FC740-2B84-4F72-A58F-9C82C241D287}"/>
              </a:ext>
            </a:extLst>
          </p:cNvPr>
          <p:cNvSpPr txBox="1"/>
          <p:nvPr/>
        </p:nvSpPr>
        <p:spPr>
          <a:xfrm>
            <a:off x="8834364" y="11251118"/>
            <a:ext cx="8585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86F3E1B-AF8C-4D2C-A0DE-681FB189F648}"/>
              </a:ext>
            </a:extLst>
          </p:cNvPr>
          <p:cNvSpPr txBox="1"/>
          <p:nvPr/>
        </p:nvSpPr>
        <p:spPr>
          <a:xfrm>
            <a:off x="7577876" y="10072682"/>
            <a:ext cx="21519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F106489-39F2-4E4C-A2B9-FA2C5CE1A5E9}"/>
              </a:ext>
            </a:extLst>
          </p:cNvPr>
          <p:cNvSpPr txBox="1"/>
          <p:nvPr/>
        </p:nvSpPr>
        <p:spPr>
          <a:xfrm>
            <a:off x="6513667" y="9973019"/>
            <a:ext cx="12381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ED6D1A9-0C59-47BE-9E30-84F4D0139D6D}"/>
              </a:ext>
            </a:extLst>
          </p:cNvPr>
          <p:cNvSpPr txBox="1"/>
          <p:nvPr/>
        </p:nvSpPr>
        <p:spPr>
          <a:xfrm>
            <a:off x="6151661" y="11975523"/>
            <a:ext cx="123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246BA7E-35EF-4550-A56F-E84A7AAA29AA}"/>
              </a:ext>
            </a:extLst>
          </p:cNvPr>
          <p:cNvSpPr txBox="1"/>
          <p:nvPr/>
        </p:nvSpPr>
        <p:spPr>
          <a:xfrm>
            <a:off x="5480410" y="10190512"/>
            <a:ext cx="10455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E84FC5C-0481-4799-9980-E96502FD8634}"/>
              </a:ext>
            </a:extLst>
          </p:cNvPr>
          <p:cNvSpPr txBox="1"/>
          <p:nvPr/>
        </p:nvSpPr>
        <p:spPr>
          <a:xfrm>
            <a:off x="4905064" y="11882304"/>
            <a:ext cx="11119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034161D-48B7-40F1-A5BE-5CBC80968737}"/>
              </a:ext>
            </a:extLst>
          </p:cNvPr>
          <p:cNvSpPr txBox="1"/>
          <p:nvPr/>
        </p:nvSpPr>
        <p:spPr>
          <a:xfrm>
            <a:off x="4334811" y="10332091"/>
            <a:ext cx="10109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0EF7868A-066C-4B0B-8AF3-AB0538F118D9}"/>
              </a:ext>
            </a:extLst>
          </p:cNvPr>
          <p:cNvSpPr txBox="1"/>
          <p:nvPr/>
        </p:nvSpPr>
        <p:spPr>
          <a:xfrm>
            <a:off x="3658690" y="12109876"/>
            <a:ext cx="9149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67D4B0D6-D34E-4804-AFF0-E049FAFB514C}"/>
              </a:ext>
            </a:extLst>
          </p:cNvPr>
          <p:cNvSpPr txBox="1"/>
          <p:nvPr/>
        </p:nvSpPr>
        <p:spPr>
          <a:xfrm>
            <a:off x="2954044" y="10305961"/>
            <a:ext cx="10156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EA07752-CAF9-4F65-8AD2-ED6D4543A306}"/>
              </a:ext>
            </a:extLst>
          </p:cNvPr>
          <p:cNvSpPr txBox="1"/>
          <p:nvPr/>
        </p:nvSpPr>
        <p:spPr>
          <a:xfrm>
            <a:off x="2492359" y="11831599"/>
            <a:ext cx="145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921675E4-FF02-44AD-AA64-FAA4C1D2985F}"/>
              </a:ext>
            </a:extLst>
          </p:cNvPr>
          <p:cNvSpPr txBox="1"/>
          <p:nvPr/>
        </p:nvSpPr>
        <p:spPr>
          <a:xfrm>
            <a:off x="182478" y="8585025"/>
            <a:ext cx="14746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7EF12572-9EE8-4C91-818A-3338EF3AA3FB}"/>
              </a:ext>
            </a:extLst>
          </p:cNvPr>
          <p:cNvSpPr txBox="1"/>
          <p:nvPr/>
        </p:nvSpPr>
        <p:spPr>
          <a:xfrm>
            <a:off x="1350190" y="8122133"/>
            <a:ext cx="136494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i="1" dirty="0">
                <a:highlight>
                  <a:srgbClr val="00FF00"/>
                </a:highlight>
              </a:rPr>
              <a:t>External exam to assess Unit 1: Human lifespan development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92D7148C-D396-4668-B905-2660395756BE}"/>
              </a:ext>
            </a:extLst>
          </p:cNvPr>
          <p:cNvSpPr txBox="1"/>
          <p:nvPr/>
        </p:nvSpPr>
        <p:spPr>
          <a:xfrm>
            <a:off x="2762525" y="8116457"/>
            <a:ext cx="8785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FF0000"/>
                </a:solidFill>
              </a:rPr>
              <a:t>Unit 2 – Working in Health and Social Care 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C9CD6DC-73C8-4CB4-874D-8F78B5DBF076}"/>
              </a:ext>
            </a:extLst>
          </p:cNvPr>
          <p:cNvSpPr txBox="1"/>
          <p:nvPr/>
        </p:nvSpPr>
        <p:spPr>
          <a:xfrm>
            <a:off x="3597756" y="7995227"/>
            <a:ext cx="8785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5888C4CF-02FF-4A6E-BE40-005970F7E555}"/>
              </a:ext>
            </a:extLst>
          </p:cNvPr>
          <p:cNvSpPr txBox="1"/>
          <p:nvPr/>
        </p:nvSpPr>
        <p:spPr>
          <a:xfrm>
            <a:off x="3739430" y="9815845"/>
            <a:ext cx="10780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D0B2A89-0AC7-4157-B2B5-80B4FB5654FD}"/>
              </a:ext>
            </a:extLst>
          </p:cNvPr>
          <p:cNvSpPr txBox="1"/>
          <p:nvPr/>
        </p:nvSpPr>
        <p:spPr>
          <a:xfrm>
            <a:off x="4484961" y="8037812"/>
            <a:ext cx="7539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763292A8-E4B6-4DBC-842D-97024EC0CDCF}"/>
              </a:ext>
            </a:extLst>
          </p:cNvPr>
          <p:cNvSpPr txBox="1"/>
          <p:nvPr/>
        </p:nvSpPr>
        <p:spPr>
          <a:xfrm>
            <a:off x="5242388" y="7931559"/>
            <a:ext cx="12034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9B2C19E3-2C9A-4ADC-AEE8-A2F7A94EB1A4}"/>
              </a:ext>
            </a:extLst>
          </p:cNvPr>
          <p:cNvSpPr txBox="1"/>
          <p:nvPr/>
        </p:nvSpPr>
        <p:spPr>
          <a:xfrm>
            <a:off x="4891068" y="9673931"/>
            <a:ext cx="16282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9FBD60ED-353E-43F2-8FD1-0F3A96889374}"/>
              </a:ext>
            </a:extLst>
          </p:cNvPr>
          <p:cNvSpPr txBox="1"/>
          <p:nvPr/>
        </p:nvSpPr>
        <p:spPr>
          <a:xfrm>
            <a:off x="6596085" y="8013706"/>
            <a:ext cx="16032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48451B22-630D-4E11-B23A-633CC3C40913}"/>
              </a:ext>
            </a:extLst>
          </p:cNvPr>
          <p:cNvSpPr txBox="1"/>
          <p:nvPr/>
        </p:nvSpPr>
        <p:spPr>
          <a:xfrm>
            <a:off x="8666107" y="6429461"/>
            <a:ext cx="9931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8F496DB-82A0-4033-9E0C-1EF3512EC6C1}"/>
              </a:ext>
            </a:extLst>
          </p:cNvPr>
          <p:cNvSpPr txBox="1"/>
          <p:nvPr/>
        </p:nvSpPr>
        <p:spPr>
          <a:xfrm>
            <a:off x="7403046" y="7603858"/>
            <a:ext cx="8656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7E8D4199-D127-4ACA-A8C2-938C25A9219D}"/>
              </a:ext>
            </a:extLst>
          </p:cNvPr>
          <p:cNvSpPr txBox="1"/>
          <p:nvPr/>
        </p:nvSpPr>
        <p:spPr>
          <a:xfrm>
            <a:off x="7477849" y="5882812"/>
            <a:ext cx="15341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B4: The roles of organisations that regulate and inspect health and social care services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9780F9BE-F572-40C3-A7FE-76C517BFEA4A}"/>
              </a:ext>
            </a:extLst>
          </p:cNvPr>
          <p:cNvSpPr txBox="1"/>
          <p:nvPr/>
        </p:nvSpPr>
        <p:spPr>
          <a:xfrm>
            <a:off x="6473523" y="5857534"/>
            <a:ext cx="10985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03046DB2-D0C3-4890-AC53-6080BDD64600}"/>
              </a:ext>
            </a:extLst>
          </p:cNvPr>
          <p:cNvSpPr txBox="1"/>
          <p:nvPr/>
        </p:nvSpPr>
        <p:spPr>
          <a:xfrm>
            <a:off x="4875576" y="5874221"/>
            <a:ext cx="16274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420BFCDB-7447-45E2-92DF-BCCED48992D0}"/>
              </a:ext>
            </a:extLst>
          </p:cNvPr>
          <p:cNvSpPr txBox="1"/>
          <p:nvPr/>
        </p:nvSpPr>
        <p:spPr>
          <a:xfrm>
            <a:off x="4742003" y="7474112"/>
            <a:ext cx="10188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6BB743F-B4A6-4510-94A5-482FCFA5BFDF}"/>
              </a:ext>
            </a:extLst>
          </p:cNvPr>
          <p:cNvSpPr txBox="1"/>
          <p:nvPr/>
        </p:nvSpPr>
        <p:spPr>
          <a:xfrm>
            <a:off x="4122132" y="6083250"/>
            <a:ext cx="8430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C1: People with specific needs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354EA19D-7D5F-4FBA-9F48-0AC464ECBBF1}"/>
              </a:ext>
            </a:extLst>
          </p:cNvPr>
          <p:cNvSpPr txBox="1"/>
          <p:nvPr/>
        </p:nvSpPr>
        <p:spPr>
          <a:xfrm>
            <a:off x="3596914" y="7575922"/>
            <a:ext cx="10188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7C1E4949-458C-4B14-A6BA-DC31D6BBC561}"/>
              </a:ext>
            </a:extLst>
          </p:cNvPr>
          <p:cNvSpPr txBox="1"/>
          <p:nvPr/>
        </p:nvSpPr>
        <p:spPr>
          <a:xfrm>
            <a:off x="2958544" y="6292537"/>
            <a:ext cx="9032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A4F639F3-1D9B-4492-A79B-4D3DCBE694CE}"/>
              </a:ext>
            </a:extLst>
          </p:cNvPr>
          <p:cNvSpPr txBox="1"/>
          <p:nvPr/>
        </p:nvSpPr>
        <p:spPr>
          <a:xfrm>
            <a:off x="1752753" y="7649372"/>
            <a:ext cx="11399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2BC120D0-0A09-40F9-9E0A-AC91F275AEC1}"/>
              </a:ext>
            </a:extLst>
          </p:cNvPr>
          <p:cNvSpPr txBox="1"/>
          <p:nvPr/>
        </p:nvSpPr>
        <p:spPr>
          <a:xfrm>
            <a:off x="724860" y="7517657"/>
            <a:ext cx="9712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00A136FC-ABA8-48E2-938D-E8C50BB49410}"/>
              </a:ext>
            </a:extLst>
          </p:cNvPr>
          <p:cNvSpPr txBox="1"/>
          <p:nvPr/>
        </p:nvSpPr>
        <p:spPr>
          <a:xfrm>
            <a:off x="276538" y="6577266"/>
            <a:ext cx="8348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C7F73B8B-8C48-4746-99A6-AFD324BB0A1A}"/>
              </a:ext>
            </a:extLst>
          </p:cNvPr>
          <p:cNvSpPr txBox="1"/>
          <p:nvPr/>
        </p:nvSpPr>
        <p:spPr>
          <a:xfrm>
            <a:off x="1830064" y="5953849"/>
            <a:ext cx="16104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D2B71E3A-A3B2-4C60-8128-FEA28457F99E}"/>
              </a:ext>
            </a:extLst>
          </p:cNvPr>
          <p:cNvSpPr txBox="1"/>
          <p:nvPr/>
        </p:nvSpPr>
        <p:spPr>
          <a:xfrm>
            <a:off x="1522858" y="3748115"/>
            <a:ext cx="9040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FF0000"/>
                </a:solidFill>
              </a:rPr>
              <a:t>Unit 14 – Physiological disorders &amp; their care  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FEA3B9C-CB09-4454-A31B-A0D674C24E0B}"/>
              </a:ext>
            </a:extLst>
          </p:cNvPr>
          <p:cNvSpPr txBox="1"/>
          <p:nvPr/>
        </p:nvSpPr>
        <p:spPr>
          <a:xfrm>
            <a:off x="2320544" y="3800993"/>
            <a:ext cx="1378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A1: Types of physiological disorders and effects on body systems and functions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25246BB4-CE81-4D3B-82D3-5735F89EB3CA}"/>
              </a:ext>
            </a:extLst>
          </p:cNvPr>
          <p:cNvSpPr txBox="1"/>
          <p:nvPr/>
        </p:nvSpPr>
        <p:spPr>
          <a:xfrm>
            <a:off x="2415673" y="5386014"/>
            <a:ext cx="1536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A2: Causes of physiological disorders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77AD110B-6F94-4D2F-B120-AEA01A09030B}"/>
              </a:ext>
            </a:extLst>
          </p:cNvPr>
          <p:cNvSpPr txBox="1"/>
          <p:nvPr/>
        </p:nvSpPr>
        <p:spPr>
          <a:xfrm>
            <a:off x="3588936" y="3895404"/>
            <a:ext cx="13056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A3: Signs and symptoms of physiological disorders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459737EA-E254-4B3B-90CB-B0FAD8BD36FE}"/>
              </a:ext>
            </a:extLst>
          </p:cNvPr>
          <p:cNvSpPr txBox="1"/>
          <p:nvPr/>
        </p:nvSpPr>
        <p:spPr>
          <a:xfrm>
            <a:off x="3735879" y="5486945"/>
            <a:ext cx="1991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 B1: Investigative procedures for physiological disorders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DE10425D-DEA4-4445-BA23-87DA792E2D95}"/>
              </a:ext>
            </a:extLst>
          </p:cNvPr>
          <p:cNvSpPr txBox="1"/>
          <p:nvPr/>
        </p:nvSpPr>
        <p:spPr>
          <a:xfrm>
            <a:off x="4447415" y="3779160"/>
            <a:ext cx="13993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B2: Diagnostic procedures for physiological disorders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36C3E36E-3759-41A8-AA47-7B0FF3D8E3DA}"/>
              </a:ext>
            </a:extLst>
          </p:cNvPr>
          <p:cNvSpPr txBox="1"/>
          <p:nvPr/>
        </p:nvSpPr>
        <p:spPr>
          <a:xfrm>
            <a:off x="5661972" y="3855552"/>
            <a:ext cx="9444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C1: Provision of treatment and support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F1A6F944-92DC-4EC2-8715-8CC089819FAD}"/>
              </a:ext>
            </a:extLst>
          </p:cNvPr>
          <p:cNvSpPr txBox="1"/>
          <p:nvPr/>
        </p:nvSpPr>
        <p:spPr>
          <a:xfrm>
            <a:off x="5467512" y="5415377"/>
            <a:ext cx="25085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B44508D5-9BD9-40DB-9858-1E05BDF345E2}"/>
              </a:ext>
            </a:extLst>
          </p:cNvPr>
          <p:cNvSpPr txBox="1"/>
          <p:nvPr/>
        </p:nvSpPr>
        <p:spPr>
          <a:xfrm>
            <a:off x="7491990" y="5536220"/>
            <a:ext cx="12911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70EF62F0-0A5A-4335-B9E5-512FDB4C4509}"/>
              </a:ext>
            </a:extLst>
          </p:cNvPr>
          <p:cNvSpPr txBox="1"/>
          <p:nvPr/>
        </p:nvSpPr>
        <p:spPr>
          <a:xfrm>
            <a:off x="8451941" y="5043370"/>
            <a:ext cx="11032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9F693A12-BC20-4673-8FAF-5EE52D18BCFA}"/>
              </a:ext>
            </a:extLst>
          </p:cNvPr>
          <p:cNvSpPr txBox="1"/>
          <p:nvPr/>
        </p:nvSpPr>
        <p:spPr>
          <a:xfrm>
            <a:off x="5195562" y="3164955"/>
            <a:ext cx="2487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Unit 14: Learning aim A, B &amp; C assignment to cover: </a:t>
            </a:r>
          </a:p>
          <a:p>
            <a:r>
              <a:rPr lang="en-GB" sz="1000" dirty="0"/>
              <a:t>A.P1, B.P2,C.P3,  C.P4, C.P5, A.M1, B.M2, C. M3, A.D1 &amp; BC.D2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73BCB66F-26DA-4FAD-813E-51978152DBC9}"/>
              </a:ext>
            </a:extLst>
          </p:cNvPr>
          <p:cNvSpPr txBox="1"/>
          <p:nvPr/>
        </p:nvSpPr>
        <p:spPr>
          <a:xfrm>
            <a:off x="5878354" y="1327007"/>
            <a:ext cx="17279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Unit 14: Learning aim D assignment to cover: D.P5, D,P6, D.P7, D.M4, D.D3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E91A6A34-7FF2-4334-AE49-9583A41A85F8}"/>
              </a:ext>
            </a:extLst>
          </p:cNvPr>
          <p:cNvSpPr txBox="1"/>
          <p:nvPr/>
        </p:nvSpPr>
        <p:spPr>
          <a:xfrm>
            <a:off x="3675482" y="1293765"/>
            <a:ext cx="10802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highlight>
                  <a:srgbClr val="00FF00"/>
                </a:highlight>
              </a:rPr>
              <a:t>Resit opportunity for Unit 1 (Human lifespan development)  exam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C4145D-AA00-4A9B-8D23-F75359C5CF62}"/>
              </a:ext>
            </a:extLst>
          </p:cNvPr>
          <p:cNvSpPr txBox="1"/>
          <p:nvPr/>
        </p:nvSpPr>
        <p:spPr>
          <a:xfrm>
            <a:off x="4348050" y="12596729"/>
            <a:ext cx="17152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A1: Promoting equality, diversity and preventing discrimination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13B833-8CE2-49EA-9A68-8EF3E0E2AE25}"/>
              </a:ext>
            </a:extLst>
          </p:cNvPr>
          <p:cNvSpPr txBox="1"/>
          <p:nvPr/>
        </p:nvSpPr>
        <p:spPr>
          <a:xfrm>
            <a:off x="3873158" y="14078348"/>
            <a:ext cx="20813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A2: Skills and personal attributes required for developing relationships with individuals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D6DEC41-08B4-425C-B8D5-DCAB265C2075}"/>
              </a:ext>
            </a:extLst>
          </p:cNvPr>
          <p:cNvSpPr txBox="1"/>
          <p:nvPr/>
        </p:nvSpPr>
        <p:spPr>
          <a:xfrm>
            <a:off x="6364138" y="14044373"/>
            <a:ext cx="16701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A3: Empathy and establishing trust with individuals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AFDD26F-FEE7-44C0-AA63-31DB003D1F81}"/>
              </a:ext>
            </a:extLst>
          </p:cNvPr>
          <p:cNvSpPr txBox="1"/>
          <p:nvPr/>
        </p:nvSpPr>
        <p:spPr>
          <a:xfrm>
            <a:off x="6100808" y="12605004"/>
            <a:ext cx="9117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B1: Ethical issues and approaches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A9770EE-0ADA-433B-B9ED-6F4738B95E12}"/>
              </a:ext>
            </a:extLst>
          </p:cNvPr>
          <p:cNvSpPr txBox="1"/>
          <p:nvPr/>
        </p:nvSpPr>
        <p:spPr>
          <a:xfrm>
            <a:off x="6948686" y="12404349"/>
            <a:ext cx="1469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B2: Legislation and guidance on conflicts of interest, balancing resources and minimising</a:t>
            </a:r>
          </a:p>
          <a:p>
            <a:r>
              <a:rPr lang="en-GB" sz="1000" dirty="0"/>
              <a:t>risk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1951C43-9BAC-4AC7-A89D-24D1736486BD}"/>
              </a:ext>
            </a:extLst>
          </p:cNvPr>
          <p:cNvSpPr txBox="1"/>
          <p:nvPr/>
        </p:nvSpPr>
        <p:spPr>
          <a:xfrm>
            <a:off x="8444987" y="10578929"/>
            <a:ext cx="858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C1: Enabling individuals to overcome challenges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C9820E6-7712-4A49-918C-13D7DD8AC3E3}"/>
              </a:ext>
            </a:extLst>
          </p:cNvPr>
          <p:cNvSpPr txBox="1"/>
          <p:nvPr/>
        </p:nvSpPr>
        <p:spPr>
          <a:xfrm>
            <a:off x="7389197" y="10474999"/>
            <a:ext cx="1016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C2: Promoting personalisation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CFB96FE-8288-4E31-B833-B4FA5D5866F4}"/>
              </a:ext>
            </a:extLst>
          </p:cNvPr>
          <p:cNvSpPr txBox="1"/>
          <p:nvPr/>
        </p:nvSpPr>
        <p:spPr>
          <a:xfrm>
            <a:off x="6227665" y="10377514"/>
            <a:ext cx="10455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C3: Communication techniques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3E96212-BF26-4FEA-A834-A814B9D86491}"/>
              </a:ext>
            </a:extLst>
          </p:cNvPr>
          <p:cNvSpPr txBox="1"/>
          <p:nvPr/>
        </p:nvSpPr>
        <p:spPr>
          <a:xfrm>
            <a:off x="5317714" y="11958196"/>
            <a:ext cx="165893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D1: How agencies work together to meet individual care &amp; support needs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B14922-213D-4869-B04B-B3E94212FABB}"/>
              </a:ext>
            </a:extLst>
          </p:cNvPr>
          <p:cNvSpPr txBox="1"/>
          <p:nvPr/>
        </p:nvSpPr>
        <p:spPr>
          <a:xfrm>
            <a:off x="4622735" y="10347458"/>
            <a:ext cx="1480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D2: Roles &amp; responsibilities of key professionals on multidisciplinary teams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C834FD0-D40D-4CEE-809D-8C424E011730}"/>
              </a:ext>
            </a:extLst>
          </p:cNvPr>
          <p:cNvSpPr txBox="1"/>
          <p:nvPr/>
        </p:nvSpPr>
        <p:spPr>
          <a:xfrm>
            <a:off x="3816434" y="12032931"/>
            <a:ext cx="1021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D3: Maintaining confidentiality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1C76C6-25C9-4D7A-BD7A-464C3B1BF1AB}"/>
              </a:ext>
            </a:extLst>
          </p:cNvPr>
          <p:cNvSpPr txBox="1"/>
          <p:nvPr/>
        </p:nvSpPr>
        <p:spPr>
          <a:xfrm>
            <a:off x="3313395" y="10605833"/>
            <a:ext cx="94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D4: Managing information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8546898-57DA-41DD-8FCB-DE6E4C0CDA2F}"/>
              </a:ext>
            </a:extLst>
          </p:cNvPr>
          <p:cNvSpPr txBox="1"/>
          <p:nvPr/>
        </p:nvSpPr>
        <p:spPr>
          <a:xfrm>
            <a:off x="359405" y="11431601"/>
            <a:ext cx="12482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Unit 5: Learning aim A, B &amp; C assignment to cover: </a:t>
            </a:r>
          </a:p>
          <a:p>
            <a:r>
              <a:rPr lang="en-GB" sz="1000" dirty="0"/>
              <a:t>A.P1,A.P2, B.P3, C.P4, C.P5, A.M1, A.M2, B.M3, C.M4, A.D1 &amp; BC.D2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DFB8F6-2E95-4CD1-8B64-C685070135E7}"/>
              </a:ext>
            </a:extLst>
          </p:cNvPr>
          <p:cNvSpPr txBox="1"/>
          <p:nvPr/>
        </p:nvSpPr>
        <p:spPr>
          <a:xfrm>
            <a:off x="209121" y="8420088"/>
            <a:ext cx="108966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Unit 5: Learning aim D assignment to cover: </a:t>
            </a:r>
          </a:p>
          <a:p>
            <a:r>
              <a:rPr lang="en-GB" sz="1000" dirty="0"/>
              <a:t>D.P6, D.P7, D.P8, D.M5, D.M6, D. D3, D.D4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A083515-06DE-4EC1-AA6F-7CF3949191DF}"/>
              </a:ext>
            </a:extLst>
          </p:cNvPr>
          <p:cNvSpPr txBox="1"/>
          <p:nvPr/>
        </p:nvSpPr>
        <p:spPr>
          <a:xfrm>
            <a:off x="3410154" y="8048740"/>
            <a:ext cx="11875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A1: The roles of people who work in HSC settings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7715A5BD-57FC-422E-B201-2CCE835CCC50}"/>
              </a:ext>
            </a:extLst>
          </p:cNvPr>
          <p:cNvSpPr txBox="1"/>
          <p:nvPr/>
        </p:nvSpPr>
        <p:spPr>
          <a:xfrm>
            <a:off x="3577567" y="9805744"/>
            <a:ext cx="1254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A2: The responsibilities of people who work in HSC settings 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0217BD9-1E0E-4973-9C8F-D6F2518AAE67}"/>
              </a:ext>
            </a:extLst>
          </p:cNvPr>
          <p:cNvSpPr txBox="1"/>
          <p:nvPr/>
        </p:nvSpPr>
        <p:spPr>
          <a:xfrm>
            <a:off x="4582567" y="7945907"/>
            <a:ext cx="1283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A3: Specific responsibilities of people who work in HSC settings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BBEEF23-1BDA-4A45-B35A-8F779EA0A3FB}"/>
              </a:ext>
            </a:extLst>
          </p:cNvPr>
          <p:cNvSpPr txBox="1"/>
          <p:nvPr/>
        </p:nvSpPr>
        <p:spPr>
          <a:xfrm>
            <a:off x="5162218" y="9854517"/>
            <a:ext cx="12835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A4: Multidisciplinary working in HSC sector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6FE9E09-CA79-42A7-B1D1-169A537838E6}"/>
              </a:ext>
            </a:extLst>
          </p:cNvPr>
          <p:cNvSpPr txBox="1"/>
          <p:nvPr/>
        </p:nvSpPr>
        <p:spPr>
          <a:xfrm>
            <a:off x="5802440" y="8331360"/>
            <a:ext cx="12867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A5: Monitoring the work of people in HSC settings 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FBEDED1-F88B-400F-A3A9-5E368423270B}"/>
              </a:ext>
            </a:extLst>
          </p:cNvPr>
          <p:cNvSpPr txBox="1"/>
          <p:nvPr/>
        </p:nvSpPr>
        <p:spPr>
          <a:xfrm>
            <a:off x="7005594" y="8093082"/>
            <a:ext cx="16276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B1: The roles of organisations in providing HSC services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A9197AE-77C4-45EF-9A79-6517AB99F9BB}"/>
              </a:ext>
            </a:extLst>
          </p:cNvPr>
          <p:cNvSpPr txBox="1"/>
          <p:nvPr/>
        </p:nvSpPr>
        <p:spPr>
          <a:xfrm>
            <a:off x="8503986" y="6560504"/>
            <a:ext cx="12149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B2: Issues that affect access to services 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63C7F3D2-57A6-4D88-8E6A-631E80DBCA04}"/>
              </a:ext>
            </a:extLst>
          </p:cNvPr>
          <p:cNvSpPr txBox="1"/>
          <p:nvPr/>
        </p:nvSpPr>
        <p:spPr>
          <a:xfrm>
            <a:off x="6885774" y="7560137"/>
            <a:ext cx="15175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B3: Ways organisations represent interests of service users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C37AD9C-44F8-4B75-AA61-07D9C531E4B5}"/>
              </a:ext>
            </a:extLst>
          </p:cNvPr>
          <p:cNvSpPr txBox="1"/>
          <p:nvPr/>
        </p:nvSpPr>
        <p:spPr>
          <a:xfrm>
            <a:off x="5553386" y="6030011"/>
            <a:ext cx="2097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B5: Responsibilities of organisations towards people who work in health and social care</a:t>
            </a:r>
          </a:p>
          <a:p>
            <a:r>
              <a:rPr lang="en-GB" sz="1000" dirty="0"/>
              <a:t>settings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458AEDE7-1ED5-4704-8316-9B9E0BE88BE1}"/>
              </a:ext>
            </a:extLst>
          </p:cNvPr>
          <p:cNvSpPr txBox="1"/>
          <p:nvPr/>
        </p:nvSpPr>
        <p:spPr>
          <a:xfrm>
            <a:off x="2916024" y="6115993"/>
            <a:ext cx="8131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C2: Working practices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60008375-DC0E-4229-9A29-E1B56B2DD21A}"/>
              </a:ext>
            </a:extLst>
          </p:cNvPr>
          <p:cNvSpPr txBox="1"/>
          <p:nvPr/>
        </p:nvSpPr>
        <p:spPr>
          <a:xfrm>
            <a:off x="373331" y="7054301"/>
            <a:ext cx="997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highlight>
                  <a:srgbClr val="00FF00"/>
                </a:highlight>
              </a:rPr>
              <a:t>Mock exam assessment of Unit 2: Working in HSC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CBF0012-75CB-47BB-8F53-3BCA51F70AB8}"/>
              </a:ext>
            </a:extLst>
          </p:cNvPr>
          <p:cNvSpPr txBox="1"/>
          <p:nvPr/>
        </p:nvSpPr>
        <p:spPr>
          <a:xfrm>
            <a:off x="5938138" y="5522446"/>
            <a:ext cx="120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C2: Types of carers and care settings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DD01C0B-1E52-494C-9BB3-9F2843FF2238}"/>
              </a:ext>
            </a:extLst>
          </p:cNvPr>
          <p:cNvSpPr txBox="1"/>
          <p:nvPr/>
        </p:nvSpPr>
        <p:spPr>
          <a:xfrm>
            <a:off x="6747127" y="4022674"/>
            <a:ext cx="12469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D1: Care methods &amp; strategies  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54FBAE08-AE8D-4CA5-9975-4AA63BDB1424}"/>
              </a:ext>
            </a:extLst>
          </p:cNvPr>
          <p:cNvSpPr txBox="1"/>
          <p:nvPr/>
        </p:nvSpPr>
        <p:spPr>
          <a:xfrm>
            <a:off x="8481542" y="5043023"/>
            <a:ext cx="9461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D2: Treatment planning processes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953A7E12-9CC7-4A54-991F-407E20323C03}"/>
              </a:ext>
            </a:extLst>
          </p:cNvPr>
          <p:cNvSpPr txBox="1"/>
          <p:nvPr/>
        </p:nvSpPr>
        <p:spPr>
          <a:xfrm>
            <a:off x="6704942" y="3242126"/>
            <a:ext cx="9253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6E6B4075-727F-4AA8-8495-84CFCDCA516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33876" y="1989288"/>
            <a:ext cx="240818" cy="768163"/>
          </a:xfrm>
          <a:prstGeom prst="rect">
            <a:avLst/>
          </a:prstGeom>
        </p:spPr>
      </p:pic>
      <p:sp>
        <p:nvSpPr>
          <p:cNvPr id="109" name="TextBox 108">
            <a:extLst>
              <a:ext uri="{FF2B5EF4-FFF2-40B4-BE49-F238E27FC236}">
                <a16:creationId xmlns:a16="http://schemas.microsoft.com/office/drawing/2014/main" id="{03D50C9A-065A-4276-83C0-ED966840ED26}"/>
              </a:ext>
            </a:extLst>
          </p:cNvPr>
          <p:cNvSpPr txBox="1"/>
          <p:nvPr/>
        </p:nvSpPr>
        <p:spPr>
          <a:xfrm>
            <a:off x="4755686" y="1307031"/>
            <a:ext cx="1080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highlight>
                  <a:srgbClr val="00FF00"/>
                </a:highlight>
              </a:rPr>
              <a:t>Unit 2: Working in Health &amp; Social Care external exam 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7858</TotalTime>
  <Words>730</Words>
  <Application>Microsoft Office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Impact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Sarah Heywood</cp:lastModifiedBy>
  <cp:revision>279</cp:revision>
  <cp:lastPrinted>2020-02-24T13:06:26Z</cp:lastPrinted>
  <dcterms:created xsi:type="dcterms:W3CDTF">2018-02-08T08:28:53Z</dcterms:created>
  <dcterms:modified xsi:type="dcterms:W3CDTF">2022-06-07T13:00:03Z</dcterms:modified>
</cp:coreProperties>
</file>