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353" r:id="rId2"/>
    <p:sldId id="354"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autoAdjust="0"/>
    <p:restoredTop sz="94660"/>
  </p:normalViewPr>
  <p:slideViewPr>
    <p:cSldViewPr snapToGrid="0">
      <p:cViewPr varScale="1">
        <p:scale>
          <a:sx n="66" d="100"/>
          <a:sy n="66"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speth Morgan (Staff)" userId="fc662a26-9f17-4471-8c0e-08b71ccc2ece" providerId="ADAL" clId="{436F174D-F61F-49AD-B8A4-5C9EA478C90F}"/>
    <pc:docChg chg="modSld">
      <pc:chgData name="Elspeth Morgan (Staff)" userId="fc662a26-9f17-4471-8c0e-08b71ccc2ece" providerId="ADAL" clId="{436F174D-F61F-49AD-B8A4-5C9EA478C90F}" dt="2025-07-04T13:11:41.061" v="1" actId="20577"/>
      <pc:docMkLst>
        <pc:docMk/>
      </pc:docMkLst>
      <pc:sldChg chg="modSp mod">
        <pc:chgData name="Elspeth Morgan (Staff)" userId="fc662a26-9f17-4471-8c0e-08b71ccc2ece" providerId="ADAL" clId="{436F174D-F61F-49AD-B8A4-5C9EA478C90F}" dt="2025-07-04T13:11:41.061" v="1" actId="20577"/>
        <pc:sldMkLst>
          <pc:docMk/>
          <pc:sldMk cId="1021725150" sldId="354"/>
        </pc:sldMkLst>
        <pc:spChg chg="mod">
          <ac:chgData name="Elspeth Morgan (Staff)" userId="fc662a26-9f17-4471-8c0e-08b71ccc2ece" providerId="ADAL" clId="{436F174D-F61F-49AD-B8A4-5C9EA478C90F}" dt="2025-07-04T13:11:41.061" v="1" actId="20577"/>
          <ac:spMkLst>
            <pc:docMk/>
            <pc:sldMk cId="1021725150" sldId="354"/>
            <ac:spMk id="10" creationId="{B2CFA42C-68C8-CD18-0009-663CD919DCA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A80E69-1647-4AA5-8412-42DA3F5EFCFF}" type="datetimeFigureOut">
              <a:rPr lang="en-GB" smtClean="0"/>
              <a:t>04/07/2025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43FC4F-0C1D-44A5-8F34-0C9AADB49265}" type="slidenum">
              <a:rPr lang="en-GB" smtClean="0"/>
              <a:t>‹#›</a:t>
            </a:fld>
            <a:endParaRPr lang="en-GB"/>
          </a:p>
        </p:txBody>
      </p:sp>
    </p:spTree>
    <p:extLst>
      <p:ext uri="{BB962C8B-B14F-4D97-AF65-F5344CB8AC3E}">
        <p14:creationId xmlns:p14="http://schemas.microsoft.com/office/powerpoint/2010/main" val="2203091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029575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93634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49679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651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849749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45148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046135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53725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05803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17318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586281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3773857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en.wikipedia.org/wiki/Flag_of_Spain" TargetMode="External"/><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hyperlink" Target="https://iasnew.icdladmin.com/Website/BookDetails?id=98" TargetMode="External"/><Relationship Id="rId5" Type="http://schemas.openxmlformats.org/officeDocument/2006/relationships/image" Target="../media/image4.jpg"/><Relationship Id="rId10" Type="http://schemas.openxmlformats.org/officeDocument/2006/relationships/hyperlink" Target="https://en.wikipedia.org/wiki/Talk:History_of_Belarus/Archive_1"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105031" y="529356"/>
            <a:ext cx="10876155" cy="923330"/>
          </a:xfrm>
          <a:prstGeom prst="rect">
            <a:avLst/>
          </a:prstGeom>
          <a:noFill/>
        </p:spPr>
        <p:txBody>
          <a:bodyPr wrap="square" rtlCol="0">
            <a:spAutoFit/>
          </a:bodyPr>
          <a:lstStyle/>
          <a:p>
            <a:pPr algn="ctr"/>
            <a:r>
              <a:rPr lang="en-GB" sz="5400" dirty="0">
                <a:solidFill>
                  <a:srgbClr val="0070C0"/>
                </a:solidFill>
              </a:rPr>
              <a:t>Catholic Social Teaching in MFL: KS3</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164114" y="1624685"/>
            <a:ext cx="9016399" cy="4524315"/>
          </a:xfrm>
          <a:prstGeom prst="rect">
            <a:avLst/>
          </a:prstGeom>
          <a:noFill/>
        </p:spPr>
        <p:txBody>
          <a:bodyPr wrap="square">
            <a:spAutoFit/>
          </a:bodyPr>
          <a:lstStyle/>
          <a:p>
            <a:r>
              <a:rPr lang="en-GB" sz="2400" dirty="0"/>
              <a:t>In Key Stage 3 pupils learn about different cultures and traditions, and we talk about character and personality with reference to Christ’s teachings. These relate to the principles of solidarity and dignity because pupils are learning that we are one global family and we should treat others with love and respect. </a:t>
            </a:r>
          </a:p>
          <a:p>
            <a:endParaRPr lang="en-GB" sz="2400" dirty="0"/>
          </a:p>
          <a:p>
            <a:r>
              <a:rPr lang="en-GB" sz="2400" dirty="0"/>
              <a:t>Pupils learn about the world around us and environmental issues. This links to the principle of creation and the environment because they learn to express how we should protect our world.</a:t>
            </a:r>
          </a:p>
          <a:p>
            <a:endParaRPr lang="en-GB" sz="2400" dirty="0"/>
          </a:p>
          <a:p>
            <a:r>
              <a:rPr lang="en-GB" sz="2400" dirty="0"/>
              <a:t>We also learn about a range of Catholic celebrations in French, Spanish, and Polish speaking communities, encouraging empathy and unity.</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239183" y="1474980"/>
            <a:ext cx="2924931" cy="1590766"/>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pic>
        <p:nvPicPr>
          <p:cNvPr id="12" name="Picture 11">
            <a:extLst>
              <a:ext uri="{FF2B5EF4-FFF2-40B4-BE49-F238E27FC236}">
                <a16:creationId xmlns:a16="http://schemas.microsoft.com/office/drawing/2014/main" id="{ECC41C44-19D3-4242-DB3E-7078B80F1B1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20415" y="3357161"/>
            <a:ext cx="1216232" cy="798152"/>
          </a:xfrm>
          <a:prstGeom prst="rect">
            <a:avLst/>
          </a:prstGeom>
        </p:spPr>
      </p:pic>
      <p:pic>
        <p:nvPicPr>
          <p:cNvPr id="14" name="Picture 13" descr="A red and yellow flag&#10;&#10;AI-generated content may be incorrect.">
            <a:extLst>
              <a:ext uri="{FF2B5EF4-FFF2-40B4-BE49-F238E27FC236}">
                <a16:creationId xmlns:a16="http://schemas.microsoft.com/office/drawing/2014/main" id="{3B9C05BC-B9B1-56DB-97A1-E415FFD9CDF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67696" y="4356632"/>
            <a:ext cx="1191342" cy="795221"/>
          </a:xfrm>
          <a:prstGeom prst="rect">
            <a:avLst/>
          </a:prstGeom>
        </p:spPr>
      </p:pic>
      <p:pic>
        <p:nvPicPr>
          <p:cNvPr id="21" name="Picture 20" descr="A red and white flag&#10;&#10;AI-generated content may be incorrect.">
            <a:extLst>
              <a:ext uri="{FF2B5EF4-FFF2-40B4-BE49-F238E27FC236}">
                <a16:creationId xmlns:a16="http://schemas.microsoft.com/office/drawing/2014/main" id="{19A2710F-9C28-4BB2-E386-981EF1F34E2B}"/>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925057" y="5293002"/>
            <a:ext cx="1191342" cy="747898"/>
          </a:xfrm>
          <a:prstGeom prst="rect">
            <a:avLst/>
          </a:prstGeom>
          <a:ln>
            <a:solidFill>
              <a:schemeClr val="tx1"/>
            </a:solidFill>
          </a:ln>
        </p:spPr>
      </p:pic>
    </p:spTree>
    <p:extLst>
      <p:ext uri="{BB962C8B-B14F-4D97-AF65-F5344CB8AC3E}">
        <p14:creationId xmlns:p14="http://schemas.microsoft.com/office/powerpoint/2010/main" val="40194823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2"/>
          <a:stretch>
            <a:fillRect/>
          </a:stretch>
        </p:blipFill>
        <p:spPr>
          <a:xfrm>
            <a:off x="11129393" y="75743"/>
            <a:ext cx="914116" cy="1179322"/>
          </a:xfrm>
          <a:prstGeom prst="rect">
            <a:avLst/>
          </a:prstGeom>
        </p:spPr>
      </p:pic>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0" y="715716"/>
            <a:ext cx="11423844" cy="923330"/>
          </a:xfrm>
          <a:prstGeom prst="rect">
            <a:avLst/>
          </a:prstGeom>
          <a:noFill/>
        </p:spPr>
        <p:txBody>
          <a:bodyPr wrap="square" rtlCol="0">
            <a:spAutoFit/>
          </a:bodyPr>
          <a:lstStyle/>
          <a:p>
            <a:pPr algn="ctr"/>
            <a:r>
              <a:rPr lang="en-GB" sz="5400" dirty="0">
                <a:solidFill>
                  <a:srgbClr val="0070C0"/>
                </a:solidFill>
              </a:rPr>
              <a:t>Catholic Social Teaching in MFL: KS4 &amp; 5</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2"/>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527730" y="1616766"/>
            <a:ext cx="8494150" cy="1938992"/>
          </a:xfrm>
          <a:prstGeom prst="rect">
            <a:avLst/>
          </a:prstGeom>
          <a:noFill/>
        </p:spPr>
        <p:txBody>
          <a:bodyPr wrap="square">
            <a:spAutoFit/>
          </a:bodyPr>
          <a:lstStyle/>
          <a:p>
            <a:r>
              <a:rPr lang="en-GB" sz="2400" dirty="0"/>
              <a:t>In Key Stage 4, pupils learn how to discuss environmental problems and solutions in more detail, expressing our responsibilities as global citizens. We talk about charity, volunteering and fair trade which link to the principle of the option for the poor, focusing on promoting justice and peace in our world.  </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431832" y="169737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0" name="TextBox 9">
            <a:extLst>
              <a:ext uri="{FF2B5EF4-FFF2-40B4-BE49-F238E27FC236}">
                <a16:creationId xmlns:a16="http://schemas.microsoft.com/office/drawing/2014/main" id="{B2CFA42C-68C8-CD18-0009-663CD919DCA2}"/>
              </a:ext>
            </a:extLst>
          </p:cNvPr>
          <p:cNvSpPr txBox="1"/>
          <p:nvPr/>
        </p:nvSpPr>
        <p:spPr>
          <a:xfrm>
            <a:off x="302083" y="3707301"/>
            <a:ext cx="11587834" cy="1938992"/>
          </a:xfrm>
          <a:prstGeom prst="rect">
            <a:avLst/>
          </a:prstGeom>
          <a:noFill/>
        </p:spPr>
        <p:txBody>
          <a:bodyPr wrap="square">
            <a:spAutoFit/>
          </a:bodyPr>
          <a:lstStyle/>
          <a:p>
            <a:r>
              <a:rPr lang="en-GB" sz="2400" dirty="0"/>
              <a:t>In Key Stage 5, tolerance and respect are promoted throughout our courses. History topics emphasise the importance of peace and the common good. Topics such as immigration, social justice, multiculturalism teach tolerance and respect. Catholic Social Teaching within MFL helps to create compassionate</a:t>
            </a:r>
            <a:r>
              <a:rPr lang="en-GB" sz="2400"/>
              <a:t>, globally-aware </a:t>
            </a:r>
            <a:r>
              <a:rPr lang="en-GB" sz="2400" dirty="0"/>
              <a:t>citizens who approach language learning as a bridge to justice and solidarity.</a:t>
            </a:r>
          </a:p>
        </p:txBody>
      </p:sp>
    </p:spTree>
    <p:extLst>
      <p:ext uri="{BB962C8B-B14F-4D97-AF65-F5344CB8AC3E}">
        <p14:creationId xmlns:p14="http://schemas.microsoft.com/office/powerpoint/2010/main" val="1021725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33150</TotalTime>
  <Words>275</Words>
  <Application>Microsoft Office PowerPoint</Application>
  <PresentationFormat>Widescreen</PresentationFormat>
  <Paragraphs>13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Tempus Sans ITC</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Mawn</dc:creator>
  <cp:lastModifiedBy>Elspeth Morgan (Staff)</cp:lastModifiedBy>
  <cp:revision>21</cp:revision>
  <cp:lastPrinted>2024-09-27T13:16:23Z</cp:lastPrinted>
  <dcterms:created xsi:type="dcterms:W3CDTF">2024-09-11T20:32:16Z</dcterms:created>
  <dcterms:modified xsi:type="dcterms:W3CDTF">2025-07-04T13:11:43Z</dcterms:modified>
</cp:coreProperties>
</file>