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  <p:sldMasterId id="2147483713" r:id="rId2"/>
  </p:sldMasterIdLst>
  <p:sldIdLst>
    <p:sldId id="256" r:id="rId3"/>
    <p:sldId id="35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534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416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390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14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743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3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706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750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320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791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760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07664-EF74-2BB2-3301-8446531C69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F4E608-A0C5-0FFB-2B1E-EB6807559B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99C65-F980-A715-3160-1805BEB58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1984AF-9CC1-2B0B-9787-657EE0D7B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61452-A246-F7B2-6F37-C0A13AD81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475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C3885-0A40-4EBF-5D2F-ECDFE27B7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67A0C-46DA-940D-F1CB-C4A215BCA1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BAEB4C-E41C-B82C-1F7F-5EE0CE3B4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28A02D-9428-3B7F-B2BC-6C5689702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98AFD-78B6-F8A2-4F2E-2E1917C57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846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8AB7A-00D2-1ED1-722D-362320B3B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AAA36-C7EC-E550-1C05-FBD422EB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ADE98-BD92-1D28-902B-9F1398418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A746A-14F9-2491-ADBC-39171085F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C66E0F-0953-A72A-8557-739915B6D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3645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15015-9840-8576-5336-9505E138E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A667BA-F58B-6452-DF83-0FACF36417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6E1AF3-EFEE-F6EF-66EA-33E08AC7CD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090868-B2E0-AC41-7B5F-8613D3C27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B1CBBA-CB84-5F9B-83A7-B3CE9C939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B1D485-DD34-4A5B-AF31-961F01DF5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9022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07608-8F88-DF82-F0E3-06BBE2444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5BE735-7258-197C-E2DA-571C66FA7F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95B4C7-44AF-0DC0-DFA7-E985D672A7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EED437-099F-9C07-EEF4-AB7F771BF0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4534CF-CDE4-1C19-F68D-10B1627B0E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018E84-1BF6-11FB-A230-2947A7992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0B3668-1A8F-35B8-FC42-1AF321805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35DC47-C63B-C5F5-F47A-674CFC3DE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6776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C450C-FE97-095A-06A2-1340074ED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75289B-B081-CDF1-F05C-40E3A4512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A6C275-BACA-55C3-AAC9-9C3777314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C39666-9D85-E246-C41A-C3E1B5687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8480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1EEAF9-4A43-9847-55A6-632EE2464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4FF4E4-8216-19AC-BA45-124644A5D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5BEE4D-6EED-915E-550F-179E516B5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4746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83A83-8558-0333-BC52-1CB3C2880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833AF-A118-55F3-04E3-10E050A52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972448-748B-7153-0054-F079365343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DE8078-7BCB-AE6A-E382-F979C4354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15D0C8-B4C8-7A57-9B43-F573C01F0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BE8582-9168-C034-A661-CCE3C4AE8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7432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9D3D9-3FE4-8355-775C-71A1A1184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B3BFEE-DF23-FC39-047E-E357C24CFD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476E97-4537-8B83-9658-D98718027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93E533-C7FA-79D8-2D20-55B1D3118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BDD2B5-DA30-1849-900E-9B6E7D49E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C8A635-735F-43DF-B9DB-673B5A5A7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1248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DEE00-DCB8-5214-45F1-8B48A35CB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790932-16B5-0916-0CA7-3BC1179A7E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CEBABD-0F1D-B707-BBD2-1A67742C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A667C8-9118-5A0A-133F-B74E78FA3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0CD1A3-02DC-423C-FD70-CDEE5B365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1635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65AE0D-F654-B4B7-8D87-CF512B6454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EFB75C-9095-2AED-F085-11966F0CF5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DEB14-F3F6-DDDC-8614-8BE0C4675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A47C5A-77E6-FED4-9BC1-650D9245A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88C38-EA33-64ED-89B1-9087A0989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464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7A131F-D5DE-41A5-B4CF-4F345319B40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AF4666D-BD98-40A5-A75F-478B982010B2}"/>
              </a:ext>
            </a:extLst>
          </p:cNvPr>
          <p:cNvSpPr/>
          <p:nvPr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680585-71F9-4721-A998-4974171D2EB4}"/>
              </a:ext>
            </a:extLst>
          </p:cNvPr>
          <p:cNvSpPr/>
          <p:nvPr/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2BC95C2-2EEC-4F59-ABA8-660B0D059CCF}"/>
              </a:ext>
            </a:extLst>
          </p:cNvPr>
          <p:cNvSpPr/>
          <p:nvPr/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</a:extLst>
          </p:cNvPr>
          <p:cNvGrpSpPr/>
          <p:nvPr/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</a:extLst>
            </p:cNvPr>
            <p:cNvSpPr/>
            <p:nvPr/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</a:extLst>
            </p:cNvPr>
            <p:cNvSpPr/>
            <p:nvPr/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</a:extLst>
            </p:cNvPr>
            <p:cNvSpPr/>
            <p:nvPr/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</a:extLst>
            </p:cNvPr>
            <p:cNvSpPr/>
            <p:nvPr/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</a:extLst>
            </p:cNvPr>
            <p:cNvSpPr/>
            <p:nvPr/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</a:extLst>
            </p:cNvPr>
            <p:cNvSpPr/>
            <p:nvPr/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</a:extLst>
            </p:cNvPr>
            <p:cNvSpPr/>
            <p:nvPr/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</a:extLst>
          </p:cNvPr>
          <p:cNvGrpSpPr/>
          <p:nvPr/>
        </p:nvGrpSpPr>
        <p:grpSpPr>
          <a:xfrm>
            <a:off x="8610600" y="3276600"/>
            <a:ext cx="3529260" cy="3581399"/>
            <a:chOff x="4114800" y="1423987"/>
            <a:chExt cx="3961542" cy="4007547"/>
          </a:xfrm>
          <a:noFill/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</a:extLst>
            </p:cNvPr>
            <p:cNvSpPr/>
            <p:nvPr/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</a:extLst>
            </p:cNvPr>
            <p:cNvSpPr/>
            <p:nvPr/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</a:extLst>
            </p:cNvPr>
            <p:cNvSpPr/>
            <p:nvPr/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</a:extLst>
            </p:cNvPr>
            <p:cNvSpPr/>
            <p:nvPr/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</a:extLst>
            </p:cNvPr>
            <p:cNvSpPr/>
            <p:nvPr/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</a:extLst>
            </p:cNvPr>
            <p:cNvSpPr/>
            <p:nvPr/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</a:extLst>
            </p:cNvPr>
            <p:cNvSpPr/>
            <p:nvPr/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0DAF61AA-5A98-4049-A93E-477E5505141A}" type="datetimeFigureOut">
              <a:rPr lang="en-US" smtClean="0"/>
              <a:pPr/>
              <a:t>7/14/2025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cap="all" spc="200" dirty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368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B95E6C-37DF-241D-DF17-983EF2245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38DBC-2C6D-307E-44EC-34F137399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238D1-6CD2-10D2-9D3C-42BBCC553B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E870A4-6931-4985-8151-02899A29E3D1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B95B6F-0BF5-99EB-8AB1-65FC36795F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4C27C9-4DDB-CF1F-C1D2-2ADB280979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E5235B-E82D-4C57-AF56-B3258EF998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45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0E9FFF-1E62-29AF-65C6-5437D38B73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0642" y="4098524"/>
            <a:ext cx="6722261" cy="2226076"/>
          </a:xfrm>
        </p:spPr>
        <p:txBody>
          <a:bodyPr anchor="ctr">
            <a:normAutofit/>
          </a:bodyPr>
          <a:lstStyle/>
          <a:p>
            <a:pPr algn="l"/>
            <a:r>
              <a:rPr lang="en-GB" sz="5400" dirty="0"/>
              <a:t>Computing and IT</a:t>
            </a:r>
          </a:p>
        </p:txBody>
      </p:sp>
      <p:grpSp>
        <p:nvGrpSpPr>
          <p:cNvPr id="37" name="Bottom Right">
            <a:extLst>
              <a:ext uri="{FF2B5EF4-FFF2-40B4-BE49-F238E27FC236}">
                <a16:creationId xmlns:a16="http://schemas.microsoft.com/office/drawing/2014/main" id="{F738262B-3960-4D04-92F3-C363584E92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E657100-BDC2-4335-865E-8B822BC96B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38" name="Graphic 157">
              <a:extLst>
                <a:ext uri="{FF2B5EF4-FFF2-40B4-BE49-F238E27FC236}">
                  <a16:creationId xmlns:a16="http://schemas.microsoft.com/office/drawing/2014/main" id="{7C44F7A2-EC4A-484B-BE71-8B23C0F60D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21590F86-76CD-4EB9-8741-34B0E1941D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FD6089F4-CD95-4D48-A805-34EA5F848D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68DB60A2-B18C-4F65-B0E6-66ED9CEFAF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5048C6F4-614B-45FA-AB8F-25347B5441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F25FD66F-3D7B-4850-B481-5D51840D46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E393D591-D719-4C28-B8E5-33463635802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F0E41FB1-38F3-4037-B5F2-E4E3531100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8A8B4BF-5D23-4610-AD0E-B290C8D67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39" name="Picture 38" descr="Vector background of vibrant colors splashing">
            <a:extLst>
              <a:ext uri="{FF2B5EF4-FFF2-40B4-BE49-F238E27FC236}">
                <a16:creationId xmlns:a16="http://schemas.microsoft.com/office/drawing/2014/main" id="{9B57D148-FABB-4F2C-BA32-ED1890B118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7160" b="14040"/>
          <a:stretch>
            <a:fillRect/>
          </a:stretch>
        </p:blipFill>
        <p:spPr>
          <a:xfrm>
            <a:off x="-95549" y="-50461"/>
            <a:ext cx="11812017" cy="3919684"/>
          </a:xfrm>
          <a:prstGeom prst="rect">
            <a:avLst/>
          </a:prstGeom>
        </p:spPr>
      </p:pic>
      <p:grpSp>
        <p:nvGrpSpPr>
          <p:cNvPr id="25" name="Top Left">
            <a:extLst>
              <a:ext uri="{FF2B5EF4-FFF2-40B4-BE49-F238E27FC236}">
                <a16:creationId xmlns:a16="http://schemas.microsoft.com/office/drawing/2014/main" id="{345A4508-88A7-4C04-9603-4F8CCFCDC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10849" y="15178"/>
            <a:chExt cx="2198951" cy="3331254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CBEBA10-A14A-4AE6-9F5B-84BDE565C0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6C86399-9706-4DD7-8917-E6DB392421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CDDA7BC8-3D83-4235-80B9-97CB95E3DD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DA9C08E3-DA34-4386-990E-1CB4F68E7B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03CFB05D-200F-4880-92F6-8730C6DEB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AB4525A-595A-4728-9298-A4DFEE991E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530A4D64-630B-47EB-9255-66DEFA42D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34" name="Cross">
            <a:extLst>
              <a:ext uri="{FF2B5EF4-FFF2-40B4-BE49-F238E27FC236}">
                <a16:creationId xmlns:a16="http://schemas.microsoft.com/office/drawing/2014/main" id="{2E2A24AE-1C03-4337-8529-C4233C56F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200" y="3919728"/>
            <a:ext cx="118872" cy="118872"/>
            <a:chOff x="1175347" y="3733800"/>
            <a:chExt cx="118872" cy="118872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6213D2F-99EA-48EA-AD3A-A55DC4F5F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4ADACBA-0EE9-4E11-B79A-F39D15CFEA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78972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BDDAD82-8F98-29D6-6A12-F792EB0C68F8}"/>
              </a:ext>
            </a:extLst>
          </p:cNvPr>
          <p:cNvSpPr/>
          <p:nvPr/>
        </p:nvSpPr>
        <p:spPr>
          <a:xfrm>
            <a:off x="0" y="6262124"/>
            <a:ext cx="12192000" cy="59587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empus Sans ITC" panose="04020404030D07020202" pitchFamily="82" charset="0"/>
                <a:ea typeface="+mn-ea"/>
                <a:cs typeface="+mn-cs"/>
              </a:rPr>
              <a:t>A hub of faith and learning with Christ at its centre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E9EC5-B547-F6A3-FFC1-2EFBAD14B8F2}"/>
              </a:ext>
            </a:extLst>
          </p:cNvPr>
          <p:cNvSpPr txBox="1"/>
          <p:nvPr/>
        </p:nvSpPr>
        <p:spPr>
          <a:xfrm>
            <a:off x="0" y="562756"/>
            <a:ext cx="11073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Catholic Social Teaching in </a:t>
            </a:r>
            <a:r>
              <a:rPr lang="en-GB" sz="5400" dirty="0">
                <a:solidFill>
                  <a:srgbClr val="0070C0"/>
                </a:solidFill>
                <a:latin typeface="Aptos" panose="02110004020202020204"/>
              </a:rPr>
              <a:t>computing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C76FD6-147E-6307-1242-138F3D8FA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9" y="200806"/>
            <a:ext cx="64738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57FB4A-F1B1-A19E-4339-2A97F05F5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449" y="200806"/>
            <a:ext cx="987638" cy="127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EB9ECB-F9EE-B8A6-92E6-C658AA146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2013" y="6262125"/>
            <a:ext cx="344965" cy="4450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3F806E-742C-1FFD-2ADF-ED4B2497DEC2}"/>
              </a:ext>
            </a:extLst>
          </p:cNvPr>
          <p:cNvSpPr txBox="1"/>
          <p:nvPr/>
        </p:nvSpPr>
        <p:spPr>
          <a:xfrm>
            <a:off x="3531521" y="1474980"/>
            <a:ext cx="7709833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 KS3 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W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 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introduce a topic called “online safety”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this relates to the principle of the “creation and the environment” students research on</a:t>
            </a:r>
            <a:r>
              <a:rPr lang="en-GB" sz="1600" dirty="0"/>
              <a:t> how internet use impacts the environment.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 Students learn how to be kind to each other online and use of appropriate language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, as well as 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how to stay safe when you interact with online strangers. We are considering the responsibilities we have to others online</a:t>
            </a:r>
            <a:r>
              <a:rPr lang="en-GB" sz="1600" dirty="0"/>
              <a:t> and offline?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92CC49-B329-D234-D07C-BEF31D98E6A8}"/>
              </a:ext>
            </a:extLst>
          </p:cNvPr>
          <p:cNvGrpSpPr/>
          <p:nvPr/>
        </p:nvGrpSpPr>
        <p:grpSpPr>
          <a:xfrm>
            <a:off x="98168" y="2293041"/>
            <a:ext cx="3350228" cy="1789158"/>
            <a:chOff x="6635931" y="2116183"/>
            <a:chExt cx="3095898" cy="1737360"/>
          </a:xfrm>
        </p:grpSpPr>
        <p:sp>
          <p:nvSpPr>
            <p:cNvPr id="3" name="Arrow: Pentagon 2">
              <a:extLst>
                <a:ext uri="{FF2B5EF4-FFF2-40B4-BE49-F238E27FC236}">
                  <a16:creationId xmlns:a16="http://schemas.microsoft.com/office/drawing/2014/main" id="{DF24A47B-E5D3-0E70-B30C-880F47C7C6F6}"/>
                </a:ext>
              </a:extLst>
            </p:cNvPr>
            <p:cNvSpPr/>
            <p:nvPr/>
          </p:nvSpPr>
          <p:spPr>
            <a:xfrm>
              <a:off x="6635931" y="2116183"/>
              <a:ext cx="3095898" cy="1737360"/>
            </a:xfrm>
            <a:prstGeom prst="homePlat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3188346-21CD-2B79-7801-97259F445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03837" y="2254738"/>
              <a:ext cx="994689" cy="1487386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0B324DB-8A3B-C35E-68A2-B01C7ADB9747}"/>
                </a:ext>
              </a:extLst>
            </p:cNvPr>
            <p:cNvSpPr txBox="1"/>
            <p:nvPr/>
          </p:nvSpPr>
          <p:spPr>
            <a:xfrm>
              <a:off x="7798526" y="2500164"/>
              <a:ext cx="125231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ptos" panose="02110004020202020204"/>
                  <a:ea typeface="+mn-ea"/>
                  <a:cs typeface="+mn-cs"/>
                </a:rPr>
                <a:t>Catholic Social Teaching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79CA3A42-E255-5D6C-5B99-A9745C308D7C}"/>
              </a:ext>
            </a:extLst>
          </p:cNvPr>
          <p:cNvSpPr txBox="1"/>
          <p:nvPr/>
        </p:nvSpPr>
        <p:spPr>
          <a:xfrm>
            <a:off x="3531522" y="2805611"/>
            <a:ext cx="7708177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 KS4 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W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 teach about topics relating 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to ethical use of computers, reflecting on pope Francis’s quote </a:t>
            </a:r>
            <a:r>
              <a:rPr lang="en-GB" sz="1600" i="1" dirty="0"/>
              <a:t>“The environment is God's gift to everyone.”</a:t>
            </a:r>
            <a:r>
              <a:rPr lang="en-GB" sz="1600" dirty="0"/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This relates to the principle of the “creation and the environment” &amp; “the common good” because students learn about how our actions can shape the future of our 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environment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and how the poorest nations on Earth are experiencing damaging effects 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of dumping computer parts in landfills. 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41EB76-7821-202D-5D34-0304CBBA1531}"/>
              </a:ext>
            </a:extLst>
          </p:cNvPr>
          <p:cNvSpPr txBox="1"/>
          <p:nvPr/>
        </p:nvSpPr>
        <p:spPr>
          <a:xfrm>
            <a:off x="3531520" y="4375271"/>
            <a:ext cx="7708177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In KS5 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W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 teach </a:t>
            </a:r>
            <a:r>
              <a:rPr lang="en-GB" sz="1600" dirty="0">
                <a:solidFill>
                  <a:prstClr val="black"/>
                </a:solidFill>
                <a:latin typeface="Aptos" panose="02110004020202020204"/>
              </a:rPr>
              <a:t>digital literacy, we e</a:t>
            </a:r>
            <a:r>
              <a:rPr lang="en-GB" sz="1600" dirty="0"/>
              <a:t>xplore how digital behaviour affects the planet (e.g. energy use from streaming or cloud storage).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This also relates to the principle of the </a:t>
            </a:r>
            <a:r>
              <a:rPr lang="en-GB" sz="1600" dirty="0"/>
              <a:t>environmental effects on storing data in large data centres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. We </a:t>
            </a:r>
            <a:r>
              <a:rPr lang="en-GB" sz="1600" dirty="0"/>
              <a:t>Investigate real-world data centres and their carbon footprints and how this affects climate change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A366655-8646-2BBA-803A-5B3B70569755}"/>
              </a:ext>
            </a:extLst>
          </p:cNvPr>
          <p:cNvSpPr txBox="1"/>
          <p:nvPr/>
        </p:nvSpPr>
        <p:spPr>
          <a:xfrm>
            <a:off x="3531520" y="5452489"/>
            <a:ext cx="7708177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550" b="1" dirty="0">
                <a:solidFill>
                  <a:srgbClr val="FF0000"/>
                </a:solidFill>
                <a:latin typeface="Aptos" panose="02110004020202020204"/>
              </a:rPr>
              <a:t>In KS3,4,5 </a:t>
            </a:r>
            <a:r>
              <a:rPr kumimoji="0" lang="en-GB" sz="15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</a:t>
            </a:r>
            <a:r>
              <a:rPr lang="en-GB" sz="1550" dirty="0">
                <a:solidFill>
                  <a:prstClr val="black"/>
                </a:solidFill>
                <a:latin typeface="Aptos" panose="02110004020202020204"/>
              </a:rPr>
              <a:t>W</a:t>
            </a:r>
            <a:r>
              <a:rPr kumimoji="0" lang="en-GB" sz="15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 teach about topics relating to h</a:t>
            </a:r>
            <a:r>
              <a:rPr lang="en-GB" sz="1550" dirty="0"/>
              <a:t>ow we can use technology in a way that honours God’s creation. We again link these topics  in daily reflections of learning recall questions that reminds us and emphasises on the goodness of caring for our creations.</a:t>
            </a:r>
            <a:endParaRPr kumimoji="0" lang="en-GB" sz="15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490E404-8658-769B-2A06-538D6E7B7B0A}"/>
              </a:ext>
            </a:extLst>
          </p:cNvPr>
          <p:cNvGrpSpPr/>
          <p:nvPr/>
        </p:nvGrpSpPr>
        <p:grpSpPr>
          <a:xfrm>
            <a:off x="98168" y="4196940"/>
            <a:ext cx="3151035" cy="2359722"/>
            <a:chOff x="98168" y="4196940"/>
            <a:chExt cx="3151035" cy="2359722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A1A8AAD-9B95-7E7F-91CF-CDCF7E7DF1E7}"/>
                </a:ext>
              </a:extLst>
            </p:cNvPr>
            <p:cNvSpPr/>
            <p:nvPr/>
          </p:nvSpPr>
          <p:spPr>
            <a:xfrm>
              <a:off x="98168" y="4196940"/>
              <a:ext cx="3151035" cy="1950443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2EDDF85-1398-CCAF-F10C-CF56EA30602F}"/>
                </a:ext>
              </a:extLst>
            </p:cNvPr>
            <p:cNvSpPr/>
            <p:nvPr/>
          </p:nvSpPr>
          <p:spPr>
            <a:xfrm>
              <a:off x="181292" y="4889881"/>
              <a:ext cx="2863244" cy="166678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US" sz="3700" b="1" cap="none" spc="0" dirty="0">
                  <a:ln w="22225">
                    <a:solidFill>
                      <a:srgbClr val="FFC000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rPr>
                <a:t>Computing &amp; IT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9482321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Custom 33">
      <a:dk1>
        <a:sysClr val="windowText" lastClr="000000"/>
      </a:dk1>
      <a:lt1>
        <a:sysClr val="window" lastClr="FFFFFF"/>
      </a:lt1>
      <a:dk2>
        <a:srgbClr val="201449"/>
      </a:dk2>
      <a:lt2>
        <a:srgbClr val="F3F0E9"/>
      </a:lt2>
      <a:accent1>
        <a:srgbClr val="E45221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954F72"/>
      </a:folHlink>
    </a:clrScheme>
    <a:fontScheme name="Custom 23">
      <a:majorFont>
        <a:latin typeface="Rockwell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288</Words>
  <Application>Microsoft Office PowerPoint</Application>
  <PresentationFormat>Widescreen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Aptos</vt:lpstr>
      <vt:lpstr>Aptos Display</vt:lpstr>
      <vt:lpstr>Arial</vt:lpstr>
      <vt:lpstr>Avenir Next LT Pro</vt:lpstr>
      <vt:lpstr>AvenirNext LT Pro Medium</vt:lpstr>
      <vt:lpstr>Rockwell</vt:lpstr>
      <vt:lpstr>Segoe UI</vt:lpstr>
      <vt:lpstr>Tempus Sans ITC</vt:lpstr>
      <vt:lpstr>ExploreVTI</vt:lpstr>
      <vt:lpstr>Office Theme</vt:lpstr>
      <vt:lpstr>Computing and IT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Pauline Ada (Staff)</dc:creator>
  <cp:lastModifiedBy>Pauline Ada (Staff)</cp:lastModifiedBy>
  <cp:revision>2</cp:revision>
  <dcterms:created xsi:type="dcterms:W3CDTF">2025-07-04T12:37:33Z</dcterms:created>
  <dcterms:modified xsi:type="dcterms:W3CDTF">2025-07-14T14:17:59Z</dcterms:modified>
</cp:coreProperties>
</file>