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413"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458" autoAdjust="0"/>
    <p:restoredTop sz="94660"/>
  </p:normalViewPr>
  <p:slideViewPr>
    <p:cSldViewPr snapToGrid="0">
      <p:cViewPr>
        <p:scale>
          <a:sx n="100" d="100"/>
          <a:sy n="100" d="100"/>
        </p:scale>
        <p:origin x="-163"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2A80E69-1647-4AA5-8412-42DA3F5EFCFF}" type="datetimeFigureOut">
              <a:rPr lang="en-GB" smtClean="0"/>
              <a:t>13/07/2025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9C43FC4F-0C1D-44A5-8F34-0C9AADB49265}" type="slidenum">
              <a:rPr lang="en-GB" smtClean="0"/>
              <a:t>‹#›</a:t>
            </a:fld>
            <a:endParaRPr lang="en-GB"/>
          </a:p>
        </p:txBody>
      </p:sp>
    </p:spTree>
    <p:extLst>
      <p:ext uri="{BB962C8B-B14F-4D97-AF65-F5344CB8AC3E}">
        <p14:creationId xmlns:p14="http://schemas.microsoft.com/office/powerpoint/2010/main" val="22030915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026C-201F-A89B-6A20-C29372B209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3A44673-0DBA-AF9A-8948-4AB9266655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26E4D13-8A0C-00DF-981D-1D8889CFA92E}"/>
              </a:ext>
            </a:extLst>
          </p:cNvPr>
          <p:cNvSpPr>
            <a:spLocks noGrp="1"/>
          </p:cNvSpPr>
          <p:nvPr>
            <p:ph type="dt" sz="half" idx="10"/>
          </p:nvPr>
        </p:nvSpPr>
        <p:spPr/>
        <p:txBody>
          <a:bodyPr/>
          <a:lstStyle/>
          <a:p>
            <a:fld id="{81D76878-8F04-4709-B54B-01A181433FFE}" type="datetimeFigureOut">
              <a:rPr lang="en-GB" smtClean="0"/>
              <a:t>13/07/2025</a:t>
            </a:fld>
            <a:endParaRPr lang="en-GB"/>
          </a:p>
        </p:txBody>
      </p:sp>
      <p:sp>
        <p:nvSpPr>
          <p:cNvPr id="5" name="Footer Placeholder 4">
            <a:extLst>
              <a:ext uri="{FF2B5EF4-FFF2-40B4-BE49-F238E27FC236}">
                <a16:creationId xmlns:a16="http://schemas.microsoft.com/office/drawing/2014/main" id="{D2B3843A-6D5C-21DE-E177-9159401660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8839CF-5336-DBBD-309A-358E4A4735EE}"/>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3029575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925E6-F909-CEFD-653E-53FA439C5DA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A3491D1-F836-6588-9BFD-9E25C36483A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F77786-18C6-CE5D-8BBB-E0FED0713573}"/>
              </a:ext>
            </a:extLst>
          </p:cNvPr>
          <p:cNvSpPr>
            <a:spLocks noGrp="1"/>
          </p:cNvSpPr>
          <p:nvPr>
            <p:ph type="dt" sz="half" idx="10"/>
          </p:nvPr>
        </p:nvSpPr>
        <p:spPr/>
        <p:txBody>
          <a:bodyPr/>
          <a:lstStyle/>
          <a:p>
            <a:fld id="{81D76878-8F04-4709-B54B-01A181433FFE}" type="datetimeFigureOut">
              <a:rPr lang="en-GB" smtClean="0"/>
              <a:t>13/07/2025</a:t>
            </a:fld>
            <a:endParaRPr lang="en-GB"/>
          </a:p>
        </p:txBody>
      </p:sp>
      <p:sp>
        <p:nvSpPr>
          <p:cNvPr id="5" name="Footer Placeholder 4">
            <a:extLst>
              <a:ext uri="{FF2B5EF4-FFF2-40B4-BE49-F238E27FC236}">
                <a16:creationId xmlns:a16="http://schemas.microsoft.com/office/drawing/2014/main" id="{2283FBFD-5D8E-80F6-7227-5C2E42D658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A537E1-47C2-7B50-DBE6-304218156434}"/>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39936344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2D6A0-589A-40EA-0E1C-ACF93FF0372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B3D02D1-12E1-BD9C-8AD2-D304D35A14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FA937AB-5DDF-0F39-0AC0-9DDBA813B12C}"/>
              </a:ext>
            </a:extLst>
          </p:cNvPr>
          <p:cNvSpPr>
            <a:spLocks noGrp="1"/>
          </p:cNvSpPr>
          <p:nvPr>
            <p:ph type="dt" sz="half" idx="10"/>
          </p:nvPr>
        </p:nvSpPr>
        <p:spPr/>
        <p:txBody>
          <a:bodyPr/>
          <a:lstStyle/>
          <a:p>
            <a:fld id="{81D76878-8F04-4709-B54B-01A181433FFE}" type="datetimeFigureOut">
              <a:rPr lang="en-GB" smtClean="0"/>
              <a:t>13/07/2025</a:t>
            </a:fld>
            <a:endParaRPr lang="en-GB"/>
          </a:p>
        </p:txBody>
      </p:sp>
      <p:sp>
        <p:nvSpPr>
          <p:cNvPr id="5" name="Footer Placeholder 4">
            <a:extLst>
              <a:ext uri="{FF2B5EF4-FFF2-40B4-BE49-F238E27FC236}">
                <a16:creationId xmlns:a16="http://schemas.microsoft.com/office/drawing/2014/main" id="{C98D9E29-F1A8-C6B7-C649-481DA394E2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3C131C-1516-24C4-8CC6-58B918D9C26F}"/>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3949679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FC955-40F2-5AA0-F13A-129541F3D3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B906E1-EB1A-4182-FBB7-2B68B9A0E6E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BA0EE67-A7D8-9DE8-1ABB-781F917FEB1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15CC9E1-7BB4-3BF8-BA83-94AC3157E1C1}"/>
              </a:ext>
            </a:extLst>
          </p:cNvPr>
          <p:cNvSpPr>
            <a:spLocks noGrp="1"/>
          </p:cNvSpPr>
          <p:nvPr>
            <p:ph type="dt" sz="half" idx="10"/>
          </p:nvPr>
        </p:nvSpPr>
        <p:spPr/>
        <p:txBody>
          <a:bodyPr/>
          <a:lstStyle/>
          <a:p>
            <a:fld id="{81D76878-8F04-4709-B54B-01A181433FFE}" type="datetimeFigureOut">
              <a:rPr lang="en-GB" smtClean="0"/>
              <a:t>13/07/2025</a:t>
            </a:fld>
            <a:endParaRPr lang="en-GB"/>
          </a:p>
        </p:txBody>
      </p:sp>
      <p:sp>
        <p:nvSpPr>
          <p:cNvPr id="6" name="Footer Placeholder 5">
            <a:extLst>
              <a:ext uri="{FF2B5EF4-FFF2-40B4-BE49-F238E27FC236}">
                <a16:creationId xmlns:a16="http://schemas.microsoft.com/office/drawing/2014/main" id="{1CB22F86-BD12-75AB-98E8-A4B43B0914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2F81CB-D6A8-AC42-1A86-89C287AC3DD9}"/>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16518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28E10-D093-6BB8-4EDD-5DE72F91CF1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0AC4885-934A-EA11-6FC4-3FDE77727D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AEE50A-599E-045B-69C4-5A7F064FC5B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D62F185-1646-18DD-11E0-4D1C1F36FD8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F4E97C-9C1C-BD21-E0A8-E0FB920AE04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9099BB7-7D29-DB8A-1F12-43D614C80617}"/>
              </a:ext>
            </a:extLst>
          </p:cNvPr>
          <p:cNvSpPr>
            <a:spLocks noGrp="1"/>
          </p:cNvSpPr>
          <p:nvPr>
            <p:ph type="dt" sz="half" idx="10"/>
          </p:nvPr>
        </p:nvSpPr>
        <p:spPr/>
        <p:txBody>
          <a:bodyPr/>
          <a:lstStyle/>
          <a:p>
            <a:fld id="{81D76878-8F04-4709-B54B-01A181433FFE}" type="datetimeFigureOut">
              <a:rPr lang="en-GB" smtClean="0"/>
              <a:t>13/07/2025</a:t>
            </a:fld>
            <a:endParaRPr lang="en-GB"/>
          </a:p>
        </p:txBody>
      </p:sp>
      <p:sp>
        <p:nvSpPr>
          <p:cNvPr id="8" name="Footer Placeholder 7">
            <a:extLst>
              <a:ext uri="{FF2B5EF4-FFF2-40B4-BE49-F238E27FC236}">
                <a16:creationId xmlns:a16="http://schemas.microsoft.com/office/drawing/2014/main" id="{CE215847-6824-DC1F-2B5F-ADF4FF8B13C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00B730B-A07A-CA9F-D6C8-B6F06D4CDB7C}"/>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2849749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96F65-CA44-5428-ED49-36E8E18F785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E37E06B-4C6D-8D64-1CD4-9EA9DD7E037B}"/>
              </a:ext>
            </a:extLst>
          </p:cNvPr>
          <p:cNvSpPr>
            <a:spLocks noGrp="1"/>
          </p:cNvSpPr>
          <p:nvPr>
            <p:ph type="dt" sz="half" idx="10"/>
          </p:nvPr>
        </p:nvSpPr>
        <p:spPr/>
        <p:txBody>
          <a:bodyPr/>
          <a:lstStyle/>
          <a:p>
            <a:fld id="{81D76878-8F04-4709-B54B-01A181433FFE}" type="datetimeFigureOut">
              <a:rPr lang="en-GB" smtClean="0"/>
              <a:t>13/07/2025</a:t>
            </a:fld>
            <a:endParaRPr lang="en-GB"/>
          </a:p>
        </p:txBody>
      </p:sp>
      <p:sp>
        <p:nvSpPr>
          <p:cNvPr id="4" name="Footer Placeholder 3">
            <a:extLst>
              <a:ext uri="{FF2B5EF4-FFF2-40B4-BE49-F238E27FC236}">
                <a16:creationId xmlns:a16="http://schemas.microsoft.com/office/drawing/2014/main" id="{1F2E2293-5192-44E5-35ED-36A0EE1EE2E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0E190A9-9AD6-8EDE-3158-5780045FCA09}"/>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1451483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80570E4-EF8D-7F81-D402-8FBD761085E2}"/>
              </a:ext>
            </a:extLst>
          </p:cNvPr>
          <p:cNvSpPr>
            <a:spLocks noGrp="1"/>
          </p:cNvSpPr>
          <p:nvPr>
            <p:ph type="dt" sz="half" idx="10"/>
          </p:nvPr>
        </p:nvSpPr>
        <p:spPr/>
        <p:txBody>
          <a:bodyPr/>
          <a:lstStyle/>
          <a:p>
            <a:fld id="{81D76878-8F04-4709-B54B-01A181433FFE}" type="datetimeFigureOut">
              <a:rPr lang="en-GB" smtClean="0"/>
              <a:t>13/07/2025</a:t>
            </a:fld>
            <a:endParaRPr lang="en-GB"/>
          </a:p>
        </p:txBody>
      </p:sp>
      <p:sp>
        <p:nvSpPr>
          <p:cNvPr id="3" name="Footer Placeholder 2">
            <a:extLst>
              <a:ext uri="{FF2B5EF4-FFF2-40B4-BE49-F238E27FC236}">
                <a16:creationId xmlns:a16="http://schemas.microsoft.com/office/drawing/2014/main" id="{D0D95861-B50A-681B-962B-BF1145DC9B4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6FC0CA7-B78B-3732-EB72-EC0F07892BE1}"/>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2046135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E8CFC-0917-0333-94D2-8BB79BCD95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558B151-2628-BD55-C929-7089EBD0F3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5B2E0AB-DDA2-1D54-177C-5360B43514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96C8AD-1892-B61E-1981-7DC234EBC735}"/>
              </a:ext>
            </a:extLst>
          </p:cNvPr>
          <p:cNvSpPr>
            <a:spLocks noGrp="1"/>
          </p:cNvSpPr>
          <p:nvPr>
            <p:ph type="dt" sz="half" idx="10"/>
          </p:nvPr>
        </p:nvSpPr>
        <p:spPr/>
        <p:txBody>
          <a:bodyPr/>
          <a:lstStyle/>
          <a:p>
            <a:fld id="{81D76878-8F04-4709-B54B-01A181433FFE}" type="datetimeFigureOut">
              <a:rPr lang="en-GB" smtClean="0"/>
              <a:t>13/07/2025</a:t>
            </a:fld>
            <a:endParaRPr lang="en-GB"/>
          </a:p>
        </p:txBody>
      </p:sp>
      <p:sp>
        <p:nvSpPr>
          <p:cNvPr id="6" name="Footer Placeholder 5">
            <a:extLst>
              <a:ext uri="{FF2B5EF4-FFF2-40B4-BE49-F238E27FC236}">
                <a16:creationId xmlns:a16="http://schemas.microsoft.com/office/drawing/2014/main" id="{52AC514C-CE43-3F31-FD57-F679CD292D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E74F3E-0DD1-A827-3897-1D2FB4C2D6A7}"/>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22537253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AB06A-6C4A-F40F-666C-F4929BEC1B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2999640-A1B3-BB3A-CBA7-3B7E11C751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325EDD2-B52E-F6BE-6317-8F3936CA20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F553EB-C695-E53A-712E-BAE388B8272A}"/>
              </a:ext>
            </a:extLst>
          </p:cNvPr>
          <p:cNvSpPr>
            <a:spLocks noGrp="1"/>
          </p:cNvSpPr>
          <p:nvPr>
            <p:ph type="dt" sz="half" idx="10"/>
          </p:nvPr>
        </p:nvSpPr>
        <p:spPr/>
        <p:txBody>
          <a:bodyPr/>
          <a:lstStyle/>
          <a:p>
            <a:fld id="{81D76878-8F04-4709-B54B-01A181433FFE}" type="datetimeFigureOut">
              <a:rPr lang="en-GB" smtClean="0"/>
              <a:t>13/07/2025</a:t>
            </a:fld>
            <a:endParaRPr lang="en-GB"/>
          </a:p>
        </p:txBody>
      </p:sp>
      <p:sp>
        <p:nvSpPr>
          <p:cNvPr id="6" name="Footer Placeholder 5">
            <a:extLst>
              <a:ext uri="{FF2B5EF4-FFF2-40B4-BE49-F238E27FC236}">
                <a16:creationId xmlns:a16="http://schemas.microsoft.com/office/drawing/2014/main" id="{072094FE-1C76-73DB-7AAF-C5EBF2F387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991A70-1B78-6CD9-6D92-F4F597A91F21}"/>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6058039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6155F-9402-8DBF-E0A8-C00B5041B5F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DD365F8-69C2-2C70-67D0-A82217C5093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12FFBB-2868-B28E-7EB4-1885B3631B08}"/>
              </a:ext>
            </a:extLst>
          </p:cNvPr>
          <p:cNvSpPr>
            <a:spLocks noGrp="1"/>
          </p:cNvSpPr>
          <p:nvPr>
            <p:ph type="dt" sz="half" idx="10"/>
          </p:nvPr>
        </p:nvSpPr>
        <p:spPr/>
        <p:txBody>
          <a:bodyPr/>
          <a:lstStyle/>
          <a:p>
            <a:fld id="{81D76878-8F04-4709-B54B-01A181433FFE}" type="datetimeFigureOut">
              <a:rPr lang="en-GB" smtClean="0"/>
              <a:t>13/07/2025</a:t>
            </a:fld>
            <a:endParaRPr lang="en-GB"/>
          </a:p>
        </p:txBody>
      </p:sp>
      <p:sp>
        <p:nvSpPr>
          <p:cNvPr id="5" name="Footer Placeholder 4">
            <a:extLst>
              <a:ext uri="{FF2B5EF4-FFF2-40B4-BE49-F238E27FC236}">
                <a16:creationId xmlns:a16="http://schemas.microsoft.com/office/drawing/2014/main" id="{9CAEB21D-34D6-D26A-8E3F-584453AA6C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8A32B9-5447-AF89-B6DA-C8015CA30377}"/>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11731839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33B9CDF-EF7C-540D-6AB9-A6B37CF8815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6FB2D56-BEB6-08A0-01CF-9EC80C781A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3008AB-2E79-458D-3336-7E2FCC07513B}"/>
              </a:ext>
            </a:extLst>
          </p:cNvPr>
          <p:cNvSpPr>
            <a:spLocks noGrp="1"/>
          </p:cNvSpPr>
          <p:nvPr>
            <p:ph type="dt" sz="half" idx="10"/>
          </p:nvPr>
        </p:nvSpPr>
        <p:spPr/>
        <p:txBody>
          <a:bodyPr/>
          <a:lstStyle/>
          <a:p>
            <a:fld id="{81D76878-8F04-4709-B54B-01A181433FFE}" type="datetimeFigureOut">
              <a:rPr lang="en-GB" smtClean="0"/>
              <a:t>13/07/2025</a:t>
            </a:fld>
            <a:endParaRPr lang="en-GB"/>
          </a:p>
        </p:txBody>
      </p:sp>
      <p:sp>
        <p:nvSpPr>
          <p:cNvPr id="5" name="Footer Placeholder 4">
            <a:extLst>
              <a:ext uri="{FF2B5EF4-FFF2-40B4-BE49-F238E27FC236}">
                <a16:creationId xmlns:a16="http://schemas.microsoft.com/office/drawing/2014/main" id="{2B018EE6-0DB7-6D99-896A-AD50E2DFCF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5B663B-DEC7-6AB3-2F9E-D4C359FC2D07}"/>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1586281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90AB5E5-D4C9-8B0E-64AA-108AF58552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65AD50B-FB47-108B-1BC6-942C3FA494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C76B58-2CD8-6017-92E6-741CCC8B54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D76878-8F04-4709-B54B-01A181433FFE}" type="datetimeFigureOut">
              <a:rPr lang="en-GB" smtClean="0"/>
              <a:t>13/07/2025</a:t>
            </a:fld>
            <a:endParaRPr lang="en-GB"/>
          </a:p>
        </p:txBody>
      </p:sp>
      <p:sp>
        <p:nvSpPr>
          <p:cNvPr id="5" name="Footer Placeholder 4">
            <a:extLst>
              <a:ext uri="{FF2B5EF4-FFF2-40B4-BE49-F238E27FC236}">
                <a16:creationId xmlns:a16="http://schemas.microsoft.com/office/drawing/2014/main" id="{52E66D45-DA4D-C456-9C37-315F0E477E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1EBCF73-9B77-8021-B530-E0E0044F98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54C46E-F768-4BEE-8E6A-653AEFBF2BD4}" type="slidenum">
              <a:rPr lang="en-GB" smtClean="0"/>
              <a:t>‹#›</a:t>
            </a:fld>
            <a:endParaRPr lang="en-GB"/>
          </a:p>
        </p:txBody>
      </p:sp>
    </p:spTree>
    <p:extLst>
      <p:ext uri="{BB962C8B-B14F-4D97-AF65-F5344CB8AC3E}">
        <p14:creationId xmlns:p14="http://schemas.microsoft.com/office/powerpoint/2010/main" val="37738572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BDDAD82-8F98-29D6-6A12-F792EB0C68F8}"/>
              </a:ext>
            </a:extLst>
          </p:cNvPr>
          <p:cNvSpPr/>
          <p:nvPr/>
        </p:nvSpPr>
        <p:spPr>
          <a:xfrm>
            <a:off x="170120" y="6182050"/>
            <a:ext cx="11851760" cy="6051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i="1" dirty="0">
                <a:solidFill>
                  <a:schemeClr val="bg1"/>
                </a:solidFill>
                <a:latin typeface="Tempus Sans ITC" panose="04020404030D07020202" pitchFamily="82" charset="0"/>
              </a:rPr>
              <a:t>A hub of faith and learning with Christ at its centre</a:t>
            </a:r>
            <a:endParaRPr lang="en-GB" sz="2400" i="1" dirty="0"/>
          </a:p>
        </p:txBody>
      </p:sp>
      <p:sp>
        <p:nvSpPr>
          <p:cNvPr id="4" name="TextBox 3">
            <a:extLst>
              <a:ext uri="{FF2B5EF4-FFF2-40B4-BE49-F238E27FC236}">
                <a16:creationId xmlns:a16="http://schemas.microsoft.com/office/drawing/2014/main" id="{FC8E9EC5-B547-F6A3-FFC1-2EFBAD14B8F2}"/>
              </a:ext>
            </a:extLst>
          </p:cNvPr>
          <p:cNvSpPr txBox="1"/>
          <p:nvPr/>
        </p:nvSpPr>
        <p:spPr>
          <a:xfrm>
            <a:off x="349193" y="200806"/>
            <a:ext cx="10876155" cy="923330"/>
          </a:xfrm>
          <a:prstGeom prst="rect">
            <a:avLst/>
          </a:prstGeom>
          <a:noFill/>
        </p:spPr>
        <p:txBody>
          <a:bodyPr wrap="square" rtlCol="0">
            <a:spAutoFit/>
          </a:bodyPr>
          <a:lstStyle/>
          <a:p>
            <a:pPr algn="ctr"/>
            <a:r>
              <a:rPr lang="en-GB" sz="5400" dirty="0">
                <a:solidFill>
                  <a:srgbClr val="0070C0"/>
                </a:solidFill>
              </a:rPr>
              <a:t>Catholic Social Teaching in Business</a:t>
            </a:r>
            <a:endParaRPr lang="en-GB" sz="4800" dirty="0">
              <a:solidFill>
                <a:srgbClr val="0070C0"/>
              </a:solidFill>
            </a:endParaRPr>
          </a:p>
        </p:txBody>
      </p:sp>
      <p:pic>
        <p:nvPicPr>
          <p:cNvPr id="8" name="Picture 7">
            <a:extLst>
              <a:ext uri="{FF2B5EF4-FFF2-40B4-BE49-F238E27FC236}">
                <a16:creationId xmlns:a16="http://schemas.microsoft.com/office/drawing/2014/main" id="{E3C76FD6-147E-6307-1242-138F3D8FA2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69" y="200806"/>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1A57FB4A-F1B1-A19E-4339-2A97F05F5545}"/>
              </a:ext>
            </a:extLst>
          </p:cNvPr>
          <p:cNvPicPr>
            <a:picLocks noChangeAspect="1"/>
          </p:cNvPicPr>
          <p:nvPr/>
        </p:nvPicPr>
        <p:blipFill>
          <a:blip r:embed="rId3"/>
          <a:stretch>
            <a:fillRect/>
          </a:stretch>
        </p:blipFill>
        <p:spPr>
          <a:xfrm>
            <a:off x="11073449" y="200806"/>
            <a:ext cx="987638" cy="1274174"/>
          </a:xfrm>
          <a:prstGeom prst="rect">
            <a:avLst/>
          </a:prstGeom>
        </p:spPr>
      </p:pic>
      <p:pic>
        <p:nvPicPr>
          <p:cNvPr id="15" name="Picture 14">
            <a:extLst>
              <a:ext uri="{FF2B5EF4-FFF2-40B4-BE49-F238E27FC236}">
                <a16:creationId xmlns:a16="http://schemas.microsoft.com/office/drawing/2014/main" id="{75EB9ECB-F9EE-B8A6-92E6-C658AA146BBF}"/>
              </a:ext>
            </a:extLst>
          </p:cNvPr>
          <p:cNvPicPr>
            <a:picLocks noChangeAspect="1"/>
          </p:cNvPicPr>
          <p:nvPr/>
        </p:nvPicPr>
        <p:blipFill>
          <a:blip r:embed="rId3"/>
          <a:stretch>
            <a:fillRect/>
          </a:stretch>
        </p:blipFill>
        <p:spPr>
          <a:xfrm>
            <a:off x="11522013" y="6262125"/>
            <a:ext cx="344965" cy="445047"/>
          </a:xfrm>
          <a:prstGeom prst="rect">
            <a:avLst/>
          </a:prstGeom>
        </p:spPr>
      </p:pic>
      <p:sp>
        <p:nvSpPr>
          <p:cNvPr id="7" name="TextBox 6">
            <a:extLst>
              <a:ext uri="{FF2B5EF4-FFF2-40B4-BE49-F238E27FC236}">
                <a16:creationId xmlns:a16="http://schemas.microsoft.com/office/drawing/2014/main" id="{993F806E-742C-1FFD-2ADF-ED4B2497DEC2}"/>
              </a:ext>
            </a:extLst>
          </p:cNvPr>
          <p:cNvSpPr txBox="1"/>
          <p:nvPr/>
        </p:nvSpPr>
        <p:spPr>
          <a:xfrm>
            <a:off x="3604851" y="971572"/>
            <a:ext cx="8237956" cy="4247317"/>
          </a:xfrm>
          <a:prstGeom prst="rect">
            <a:avLst/>
          </a:prstGeom>
          <a:noFill/>
        </p:spPr>
        <p:txBody>
          <a:bodyPr wrap="square">
            <a:spAutoFit/>
          </a:bodyPr>
          <a:lstStyle/>
          <a:p>
            <a:r>
              <a:rPr lang="en-GB" dirty="0"/>
              <a:t>In Business we teach about..</a:t>
            </a:r>
          </a:p>
          <a:p>
            <a:r>
              <a:rPr lang="en-GB" sz="1200" b="1" dirty="0"/>
              <a:t>1.Enterprise and Entrepreneurs </a:t>
            </a:r>
          </a:p>
          <a:p>
            <a:r>
              <a:rPr lang="en-GB" sz="1200" dirty="0"/>
              <a:t>We teach that entrepreneurs take risks to start businesses, aiming to make a profit, create jobs, and meet customer needs. Entrepreneurs who use their talents to create ethical businesses that benefit society respect human dignity and contribute to the common good. </a:t>
            </a:r>
          </a:p>
          <a:p>
            <a:r>
              <a:rPr lang="en-GB" sz="1200" b="1" dirty="0"/>
              <a:t>2.Stakeholders</a:t>
            </a:r>
          </a:p>
          <a:p>
            <a:r>
              <a:rPr lang="en-GB" sz="1200" dirty="0"/>
              <a:t>We teach that stakeholders (e.g. customers, employees, shareholders, suppliers, communities) have different interests in a business. The principle of solidarity teaches us to care for one another and recognise the value of every stakeholder, especially the vulnerable. Businesses have a duty to respect all stakeholders, not just shareholders.</a:t>
            </a:r>
          </a:p>
          <a:p>
            <a:r>
              <a:rPr lang="en-GB" sz="1200" b="1" dirty="0"/>
              <a:t>3. Ethical and Environmental Considerations</a:t>
            </a:r>
          </a:p>
          <a:p>
            <a:r>
              <a:rPr lang="en-GB" sz="1200" dirty="0"/>
              <a:t>We teach that businesses should consider the impact of their actions on society and the environment. The CST principle of Care for Creation calls us to protect the environment. Ethical business practices—such as reducing pollution, avoiding exploitation, and sourcing sustainably.</a:t>
            </a:r>
          </a:p>
          <a:p>
            <a:r>
              <a:rPr lang="en-GB" sz="1200" b="1" dirty="0"/>
              <a:t>4. Marketing and Consumer Rights</a:t>
            </a:r>
          </a:p>
          <a:p>
            <a:r>
              <a:rPr lang="en-GB" sz="1200" dirty="0"/>
              <a:t>We teach how businesses promote products and meet customer needs while being responsible. Honest marketing respects the dignity of the person.</a:t>
            </a:r>
          </a:p>
          <a:p>
            <a:r>
              <a:rPr lang="en-GB" sz="1200" b="1" dirty="0"/>
              <a:t>5. Globalisation and Trade </a:t>
            </a:r>
          </a:p>
          <a:p>
            <a:r>
              <a:rPr lang="en-GB" sz="1200" dirty="0"/>
              <a:t>We teach how global business operations affect local economies, jobs, and development. CST remind us that economic decisions should reduce inequality and support developing countries. Fair trade and ethical sourcing help promote justice across borders.</a:t>
            </a:r>
          </a:p>
          <a:p>
            <a:r>
              <a:rPr lang="en-GB" sz="1200" b="1" dirty="0"/>
              <a:t>6. Human Resources and Employment </a:t>
            </a:r>
          </a:p>
          <a:p>
            <a:r>
              <a:rPr lang="en-GB" sz="1200" dirty="0"/>
              <a:t>We teach about recruitment, motivation, training, and employment law. This includes the right to fair wages, safe working conditions, and the ability to form unions. Treating workers as people, not just resources, is </a:t>
            </a:r>
            <a:r>
              <a:rPr lang="en-GB" sz="1200"/>
              <a:t>essential. </a:t>
            </a:r>
            <a:endParaRPr lang="en-GB" dirty="0"/>
          </a:p>
        </p:txBody>
      </p:sp>
      <p:grpSp>
        <p:nvGrpSpPr>
          <p:cNvPr id="2" name="Group 1">
            <a:extLst>
              <a:ext uri="{FF2B5EF4-FFF2-40B4-BE49-F238E27FC236}">
                <a16:creationId xmlns:a16="http://schemas.microsoft.com/office/drawing/2014/main" id="{DF92CC49-B329-D234-D07C-BEF31D98E6A8}"/>
              </a:ext>
            </a:extLst>
          </p:cNvPr>
          <p:cNvGrpSpPr/>
          <p:nvPr/>
        </p:nvGrpSpPr>
        <p:grpSpPr>
          <a:xfrm>
            <a:off x="508953" y="1832569"/>
            <a:ext cx="3095898" cy="1737360"/>
            <a:chOff x="6635931" y="2116183"/>
            <a:chExt cx="3095898" cy="1737360"/>
          </a:xfrm>
        </p:grpSpPr>
        <p:sp>
          <p:nvSpPr>
            <p:cNvPr id="3" name="Arrow: Pentagon 2">
              <a:extLst>
                <a:ext uri="{FF2B5EF4-FFF2-40B4-BE49-F238E27FC236}">
                  <a16:creationId xmlns:a16="http://schemas.microsoft.com/office/drawing/2014/main" id="{DF24A47B-E5D3-0E70-B30C-880F47C7C6F6}"/>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73188346-21CD-2B79-7801-97259F445C83}"/>
                </a:ext>
              </a:extLst>
            </p:cNvPr>
            <p:cNvPicPr>
              <a:picLocks noChangeAspect="1"/>
            </p:cNvPicPr>
            <p:nvPr/>
          </p:nvPicPr>
          <p:blipFill>
            <a:blip r:embed="rId4"/>
            <a:stretch>
              <a:fillRect/>
            </a:stretch>
          </p:blipFill>
          <p:spPr>
            <a:xfrm>
              <a:off x="6803837" y="2254738"/>
              <a:ext cx="994689" cy="1487386"/>
            </a:xfrm>
            <a:prstGeom prst="rect">
              <a:avLst/>
            </a:prstGeom>
          </p:spPr>
        </p:pic>
        <p:sp>
          <p:nvSpPr>
            <p:cNvPr id="9" name="TextBox 8">
              <a:extLst>
                <a:ext uri="{FF2B5EF4-FFF2-40B4-BE49-F238E27FC236}">
                  <a16:creationId xmlns:a16="http://schemas.microsoft.com/office/drawing/2014/main" id="{90B324DB-8A3B-C35E-68A2-B01C7ADB9747}"/>
                </a:ext>
              </a:extLst>
            </p:cNvPr>
            <p:cNvSpPr txBox="1"/>
            <p:nvPr/>
          </p:nvSpPr>
          <p:spPr>
            <a:xfrm>
              <a:off x="7798526" y="2500164"/>
              <a:ext cx="1252310" cy="1015663"/>
            </a:xfrm>
            <a:prstGeom prst="rect">
              <a:avLst/>
            </a:prstGeom>
            <a:noFill/>
          </p:spPr>
          <p:txBody>
            <a:bodyPr wrap="square" rtlCol="0">
              <a:spAutoFit/>
            </a:bodyPr>
            <a:lstStyle/>
            <a:p>
              <a:pPr algn="ctr"/>
              <a:r>
                <a:rPr lang="en-GB" sz="2000" b="1" dirty="0"/>
                <a:t>Catholic Social Teaching</a:t>
              </a:r>
            </a:p>
          </p:txBody>
        </p:sp>
      </p:grpSp>
    </p:spTree>
    <p:extLst>
      <p:ext uri="{BB962C8B-B14F-4D97-AF65-F5344CB8AC3E}">
        <p14:creationId xmlns:p14="http://schemas.microsoft.com/office/powerpoint/2010/main" val="17256874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33148</TotalTime>
  <Words>318</Words>
  <Application>Microsoft Office PowerPoint</Application>
  <PresentationFormat>Widescreen</PresentationFormat>
  <Paragraphs>16</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Arial</vt:lpstr>
      <vt:lpstr>Calibri</vt:lpstr>
      <vt:lpstr>Calibri Light</vt:lpstr>
      <vt:lpstr>Tempus Sans ITC</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Tara Mawn</dc:creator>
  <cp:lastModifiedBy>Katherine Elliot (Staff)</cp:lastModifiedBy>
  <cp:revision>21</cp:revision>
  <cp:lastPrinted>2024-09-27T13:16:23Z</cp:lastPrinted>
  <dcterms:created xsi:type="dcterms:W3CDTF">2024-09-11T20:32:16Z</dcterms:created>
  <dcterms:modified xsi:type="dcterms:W3CDTF">2025-07-13T18:55:33Z</dcterms:modified>
</cp:coreProperties>
</file>