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
  </p:notesMasterIdLst>
  <p:sldIdLst>
    <p:sldId id="413" r:id="rId2"/>
    <p:sldId id="415" r:id="rId3"/>
    <p:sldId id="416" r:id="rId4"/>
    <p:sldId id="414" r:id="rId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66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5" d="100"/>
          <a:sy n="65" d="100"/>
        </p:scale>
        <p:origin x="91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32A80E69-1647-4AA5-8412-42DA3F5EFCFF}" type="datetimeFigureOut">
              <a:rPr lang="en-GB" smtClean="0"/>
              <a:t>15/07/2025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9C43FC4F-0C1D-44A5-8F34-0C9AADB49265}" type="slidenum">
              <a:rPr lang="en-GB" smtClean="0"/>
              <a:t>‹#›</a:t>
            </a:fld>
            <a:endParaRPr lang="en-GB"/>
          </a:p>
        </p:txBody>
      </p:sp>
    </p:spTree>
    <p:extLst>
      <p:ext uri="{BB962C8B-B14F-4D97-AF65-F5344CB8AC3E}">
        <p14:creationId xmlns:p14="http://schemas.microsoft.com/office/powerpoint/2010/main" val="22030915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0026C-201F-A89B-6A20-C29372B2093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3A44673-0DBA-AF9A-8948-4AB9266655C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26E4D13-8A0C-00DF-981D-1D8889CFA92E}"/>
              </a:ext>
            </a:extLst>
          </p:cNvPr>
          <p:cNvSpPr>
            <a:spLocks noGrp="1"/>
          </p:cNvSpPr>
          <p:nvPr>
            <p:ph type="dt" sz="half" idx="10"/>
          </p:nvPr>
        </p:nvSpPr>
        <p:spPr/>
        <p:txBody>
          <a:bodyPr/>
          <a:lstStyle/>
          <a:p>
            <a:fld id="{81D76878-8F04-4709-B54B-01A181433FFE}" type="datetimeFigureOut">
              <a:rPr lang="en-GB" smtClean="0"/>
              <a:t>15/07/2025</a:t>
            </a:fld>
            <a:endParaRPr lang="en-GB"/>
          </a:p>
        </p:txBody>
      </p:sp>
      <p:sp>
        <p:nvSpPr>
          <p:cNvPr id="5" name="Footer Placeholder 4">
            <a:extLst>
              <a:ext uri="{FF2B5EF4-FFF2-40B4-BE49-F238E27FC236}">
                <a16:creationId xmlns:a16="http://schemas.microsoft.com/office/drawing/2014/main" id="{D2B3843A-6D5C-21DE-E177-9159401660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8839CF-5336-DBBD-309A-358E4A4735EE}"/>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30295756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F925E6-F909-CEFD-653E-53FA439C5DA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A3491D1-F836-6588-9BFD-9E25C36483A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6F77786-18C6-CE5D-8BBB-E0FED0713573}"/>
              </a:ext>
            </a:extLst>
          </p:cNvPr>
          <p:cNvSpPr>
            <a:spLocks noGrp="1"/>
          </p:cNvSpPr>
          <p:nvPr>
            <p:ph type="dt" sz="half" idx="10"/>
          </p:nvPr>
        </p:nvSpPr>
        <p:spPr/>
        <p:txBody>
          <a:bodyPr/>
          <a:lstStyle/>
          <a:p>
            <a:fld id="{81D76878-8F04-4709-B54B-01A181433FFE}" type="datetimeFigureOut">
              <a:rPr lang="en-GB" smtClean="0"/>
              <a:t>15/07/2025</a:t>
            </a:fld>
            <a:endParaRPr lang="en-GB"/>
          </a:p>
        </p:txBody>
      </p:sp>
      <p:sp>
        <p:nvSpPr>
          <p:cNvPr id="5" name="Footer Placeholder 4">
            <a:extLst>
              <a:ext uri="{FF2B5EF4-FFF2-40B4-BE49-F238E27FC236}">
                <a16:creationId xmlns:a16="http://schemas.microsoft.com/office/drawing/2014/main" id="{2283FBFD-5D8E-80F6-7227-5C2E42D658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9A537E1-47C2-7B50-DBE6-304218156434}"/>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39936344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72D6A0-589A-40EA-0E1C-ACF93FF0372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B3D02D1-12E1-BD9C-8AD2-D304D35A14D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FA937AB-5DDF-0F39-0AC0-9DDBA813B12C}"/>
              </a:ext>
            </a:extLst>
          </p:cNvPr>
          <p:cNvSpPr>
            <a:spLocks noGrp="1"/>
          </p:cNvSpPr>
          <p:nvPr>
            <p:ph type="dt" sz="half" idx="10"/>
          </p:nvPr>
        </p:nvSpPr>
        <p:spPr/>
        <p:txBody>
          <a:bodyPr/>
          <a:lstStyle/>
          <a:p>
            <a:fld id="{81D76878-8F04-4709-B54B-01A181433FFE}" type="datetimeFigureOut">
              <a:rPr lang="en-GB" smtClean="0"/>
              <a:t>15/07/2025</a:t>
            </a:fld>
            <a:endParaRPr lang="en-GB"/>
          </a:p>
        </p:txBody>
      </p:sp>
      <p:sp>
        <p:nvSpPr>
          <p:cNvPr id="5" name="Footer Placeholder 4">
            <a:extLst>
              <a:ext uri="{FF2B5EF4-FFF2-40B4-BE49-F238E27FC236}">
                <a16:creationId xmlns:a16="http://schemas.microsoft.com/office/drawing/2014/main" id="{C98D9E29-F1A8-C6B7-C649-481DA394E2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A3C131C-1516-24C4-8CC6-58B918D9C26F}"/>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3949679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FC955-40F2-5AA0-F13A-129541F3D34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1B906E1-EB1A-4182-FBB7-2B68B9A0E6E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BA0EE67-A7D8-9DE8-1ABB-781F917FEB1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15CC9E1-7BB4-3BF8-BA83-94AC3157E1C1}"/>
              </a:ext>
            </a:extLst>
          </p:cNvPr>
          <p:cNvSpPr>
            <a:spLocks noGrp="1"/>
          </p:cNvSpPr>
          <p:nvPr>
            <p:ph type="dt" sz="half" idx="10"/>
          </p:nvPr>
        </p:nvSpPr>
        <p:spPr/>
        <p:txBody>
          <a:bodyPr/>
          <a:lstStyle/>
          <a:p>
            <a:fld id="{81D76878-8F04-4709-B54B-01A181433FFE}" type="datetimeFigureOut">
              <a:rPr lang="en-GB" smtClean="0"/>
              <a:t>15/07/2025</a:t>
            </a:fld>
            <a:endParaRPr lang="en-GB"/>
          </a:p>
        </p:txBody>
      </p:sp>
      <p:sp>
        <p:nvSpPr>
          <p:cNvPr id="6" name="Footer Placeholder 5">
            <a:extLst>
              <a:ext uri="{FF2B5EF4-FFF2-40B4-BE49-F238E27FC236}">
                <a16:creationId xmlns:a16="http://schemas.microsoft.com/office/drawing/2014/main" id="{1CB22F86-BD12-75AB-98E8-A4B43B0914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22F81CB-D6A8-AC42-1A86-89C287AC3DD9}"/>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165184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528E10-D093-6BB8-4EDD-5DE72F91CF1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0AC4885-934A-EA11-6FC4-3FDE77727DA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4AEE50A-599E-045B-69C4-5A7F064FC5B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D62F185-1646-18DD-11E0-4D1C1F36FD8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CF4E97C-9C1C-BD21-E0A8-E0FB920AE04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9099BB7-7D29-DB8A-1F12-43D614C80617}"/>
              </a:ext>
            </a:extLst>
          </p:cNvPr>
          <p:cNvSpPr>
            <a:spLocks noGrp="1"/>
          </p:cNvSpPr>
          <p:nvPr>
            <p:ph type="dt" sz="half" idx="10"/>
          </p:nvPr>
        </p:nvSpPr>
        <p:spPr/>
        <p:txBody>
          <a:bodyPr/>
          <a:lstStyle/>
          <a:p>
            <a:fld id="{81D76878-8F04-4709-B54B-01A181433FFE}" type="datetimeFigureOut">
              <a:rPr lang="en-GB" smtClean="0"/>
              <a:t>15/07/2025</a:t>
            </a:fld>
            <a:endParaRPr lang="en-GB"/>
          </a:p>
        </p:txBody>
      </p:sp>
      <p:sp>
        <p:nvSpPr>
          <p:cNvPr id="8" name="Footer Placeholder 7">
            <a:extLst>
              <a:ext uri="{FF2B5EF4-FFF2-40B4-BE49-F238E27FC236}">
                <a16:creationId xmlns:a16="http://schemas.microsoft.com/office/drawing/2014/main" id="{CE215847-6824-DC1F-2B5F-ADF4FF8B13C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00B730B-A07A-CA9F-D6C8-B6F06D4CDB7C}"/>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28497490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696F65-CA44-5428-ED49-36E8E18F785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E37E06B-4C6D-8D64-1CD4-9EA9DD7E037B}"/>
              </a:ext>
            </a:extLst>
          </p:cNvPr>
          <p:cNvSpPr>
            <a:spLocks noGrp="1"/>
          </p:cNvSpPr>
          <p:nvPr>
            <p:ph type="dt" sz="half" idx="10"/>
          </p:nvPr>
        </p:nvSpPr>
        <p:spPr/>
        <p:txBody>
          <a:bodyPr/>
          <a:lstStyle/>
          <a:p>
            <a:fld id="{81D76878-8F04-4709-B54B-01A181433FFE}" type="datetimeFigureOut">
              <a:rPr lang="en-GB" smtClean="0"/>
              <a:t>15/07/2025</a:t>
            </a:fld>
            <a:endParaRPr lang="en-GB"/>
          </a:p>
        </p:txBody>
      </p:sp>
      <p:sp>
        <p:nvSpPr>
          <p:cNvPr id="4" name="Footer Placeholder 3">
            <a:extLst>
              <a:ext uri="{FF2B5EF4-FFF2-40B4-BE49-F238E27FC236}">
                <a16:creationId xmlns:a16="http://schemas.microsoft.com/office/drawing/2014/main" id="{1F2E2293-5192-44E5-35ED-36A0EE1EE2E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0E190A9-9AD6-8EDE-3158-5780045FCA09}"/>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14514833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80570E4-EF8D-7F81-D402-8FBD761085E2}"/>
              </a:ext>
            </a:extLst>
          </p:cNvPr>
          <p:cNvSpPr>
            <a:spLocks noGrp="1"/>
          </p:cNvSpPr>
          <p:nvPr>
            <p:ph type="dt" sz="half" idx="10"/>
          </p:nvPr>
        </p:nvSpPr>
        <p:spPr/>
        <p:txBody>
          <a:bodyPr/>
          <a:lstStyle/>
          <a:p>
            <a:fld id="{81D76878-8F04-4709-B54B-01A181433FFE}" type="datetimeFigureOut">
              <a:rPr lang="en-GB" smtClean="0"/>
              <a:t>15/07/2025</a:t>
            </a:fld>
            <a:endParaRPr lang="en-GB"/>
          </a:p>
        </p:txBody>
      </p:sp>
      <p:sp>
        <p:nvSpPr>
          <p:cNvPr id="3" name="Footer Placeholder 2">
            <a:extLst>
              <a:ext uri="{FF2B5EF4-FFF2-40B4-BE49-F238E27FC236}">
                <a16:creationId xmlns:a16="http://schemas.microsoft.com/office/drawing/2014/main" id="{D0D95861-B50A-681B-962B-BF1145DC9B4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6FC0CA7-B78B-3732-EB72-EC0F07892BE1}"/>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20461359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4E8CFC-0917-0333-94D2-8BB79BCD953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558B151-2628-BD55-C929-7089EBD0F3C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5B2E0AB-DDA2-1D54-177C-5360B435147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A96C8AD-1892-B61E-1981-7DC234EBC735}"/>
              </a:ext>
            </a:extLst>
          </p:cNvPr>
          <p:cNvSpPr>
            <a:spLocks noGrp="1"/>
          </p:cNvSpPr>
          <p:nvPr>
            <p:ph type="dt" sz="half" idx="10"/>
          </p:nvPr>
        </p:nvSpPr>
        <p:spPr/>
        <p:txBody>
          <a:bodyPr/>
          <a:lstStyle/>
          <a:p>
            <a:fld id="{81D76878-8F04-4709-B54B-01A181433FFE}" type="datetimeFigureOut">
              <a:rPr lang="en-GB" smtClean="0"/>
              <a:t>15/07/2025</a:t>
            </a:fld>
            <a:endParaRPr lang="en-GB"/>
          </a:p>
        </p:txBody>
      </p:sp>
      <p:sp>
        <p:nvSpPr>
          <p:cNvPr id="6" name="Footer Placeholder 5">
            <a:extLst>
              <a:ext uri="{FF2B5EF4-FFF2-40B4-BE49-F238E27FC236}">
                <a16:creationId xmlns:a16="http://schemas.microsoft.com/office/drawing/2014/main" id="{52AC514C-CE43-3F31-FD57-F679CD292D8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2E74F3E-0DD1-A827-3897-1D2FB4C2D6A7}"/>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22537253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8AB06A-6C4A-F40F-666C-F4929BEC1B3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2999640-A1B3-BB3A-CBA7-3B7E11C751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325EDD2-B52E-F6BE-6317-8F3936CA200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1F553EB-C695-E53A-712E-BAE388B8272A}"/>
              </a:ext>
            </a:extLst>
          </p:cNvPr>
          <p:cNvSpPr>
            <a:spLocks noGrp="1"/>
          </p:cNvSpPr>
          <p:nvPr>
            <p:ph type="dt" sz="half" idx="10"/>
          </p:nvPr>
        </p:nvSpPr>
        <p:spPr/>
        <p:txBody>
          <a:bodyPr/>
          <a:lstStyle/>
          <a:p>
            <a:fld id="{81D76878-8F04-4709-B54B-01A181433FFE}" type="datetimeFigureOut">
              <a:rPr lang="en-GB" smtClean="0"/>
              <a:t>15/07/2025</a:t>
            </a:fld>
            <a:endParaRPr lang="en-GB"/>
          </a:p>
        </p:txBody>
      </p:sp>
      <p:sp>
        <p:nvSpPr>
          <p:cNvPr id="6" name="Footer Placeholder 5">
            <a:extLst>
              <a:ext uri="{FF2B5EF4-FFF2-40B4-BE49-F238E27FC236}">
                <a16:creationId xmlns:a16="http://schemas.microsoft.com/office/drawing/2014/main" id="{072094FE-1C76-73DB-7AAF-C5EBF2F387E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A991A70-1B78-6CD9-6D92-F4F597A91F21}"/>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6058039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46155F-9402-8DBF-E0A8-C00B5041B5F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DD365F8-69C2-2C70-67D0-A82217C5093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912FFBB-2868-B28E-7EB4-1885B3631B08}"/>
              </a:ext>
            </a:extLst>
          </p:cNvPr>
          <p:cNvSpPr>
            <a:spLocks noGrp="1"/>
          </p:cNvSpPr>
          <p:nvPr>
            <p:ph type="dt" sz="half" idx="10"/>
          </p:nvPr>
        </p:nvSpPr>
        <p:spPr/>
        <p:txBody>
          <a:bodyPr/>
          <a:lstStyle/>
          <a:p>
            <a:fld id="{81D76878-8F04-4709-B54B-01A181433FFE}" type="datetimeFigureOut">
              <a:rPr lang="en-GB" smtClean="0"/>
              <a:t>15/07/2025</a:t>
            </a:fld>
            <a:endParaRPr lang="en-GB"/>
          </a:p>
        </p:txBody>
      </p:sp>
      <p:sp>
        <p:nvSpPr>
          <p:cNvPr id="5" name="Footer Placeholder 4">
            <a:extLst>
              <a:ext uri="{FF2B5EF4-FFF2-40B4-BE49-F238E27FC236}">
                <a16:creationId xmlns:a16="http://schemas.microsoft.com/office/drawing/2014/main" id="{9CAEB21D-34D6-D26A-8E3F-584453AA6C6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8A32B9-5447-AF89-B6DA-C8015CA30377}"/>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11731839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33B9CDF-EF7C-540D-6AB9-A6B37CF8815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6FB2D56-BEB6-08A0-01CF-9EC80C781A5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E3008AB-2E79-458D-3336-7E2FCC07513B}"/>
              </a:ext>
            </a:extLst>
          </p:cNvPr>
          <p:cNvSpPr>
            <a:spLocks noGrp="1"/>
          </p:cNvSpPr>
          <p:nvPr>
            <p:ph type="dt" sz="half" idx="10"/>
          </p:nvPr>
        </p:nvSpPr>
        <p:spPr/>
        <p:txBody>
          <a:bodyPr/>
          <a:lstStyle/>
          <a:p>
            <a:fld id="{81D76878-8F04-4709-B54B-01A181433FFE}" type="datetimeFigureOut">
              <a:rPr lang="en-GB" smtClean="0"/>
              <a:t>15/07/2025</a:t>
            </a:fld>
            <a:endParaRPr lang="en-GB"/>
          </a:p>
        </p:txBody>
      </p:sp>
      <p:sp>
        <p:nvSpPr>
          <p:cNvPr id="5" name="Footer Placeholder 4">
            <a:extLst>
              <a:ext uri="{FF2B5EF4-FFF2-40B4-BE49-F238E27FC236}">
                <a16:creationId xmlns:a16="http://schemas.microsoft.com/office/drawing/2014/main" id="{2B018EE6-0DB7-6D99-896A-AD50E2DFCF4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5B663B-DEC7-6AB3-2F9E-D4C359FC2D07}"/>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15862812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90AB5E5-D4C9-8B0E-64AA-108AF58552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65AD50B-FB47-108B-1BC6-942C3FA4943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4C76B58-2CD8-6017-92E6-741CCC8B54D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D76878-8F04-4709-B54B-01A181433FFE}" type="datetimeFigureOut">
              <a:rPr lang="en-GB" smtClean="0"/>
              <a:t>15/07/2025</a:t>
            </a:fld>
            <a:endParaRPr lang="en-GB"/>
          </a:p>
        </p:txBody>
      </p:sp>
      <p:sp>
        <p:nvSpPr>
          <p:cNvPr id="5" name="Footer Placeholder 4">
            <a:extLst>
              <a:ext uri="{FF2B5EF4-FFF2-40B4-BE49-F238E27FC236}">
                <a16:creationId xmlns:a16="http://schemas.microsoft.com/office/drawing/2014/main" id="{52E66D45-DA4D-C456-9C37-315F0E477EA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1EBCF73-9B77-8021-B530-E0E0044F98B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754C46E-F768-4BEE-8E6A-653AEFBF2BD4}" type="slidenum">
              <a:rPr lang="en-GB" smtClean="0"/>
              <a:t>‹#›</a:t>
            </a:fld>
            <a:endParaRPr lang="en-GB"/>
          </a:p>
        </p:txBody>
      </p:sp>
    </p:spTree>
    <p:extLst>
      <p:ext uri="{BB962C8B-B14F-4D97-AF65-F5344CB8AC3E}">
        <p14:creationId xmlns:p14="http://schemas.microsoft.com/office/powerpoint/2010/main" val="37738572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Layout" Target="../slideLayouts/slideLayout7.xml"/><Relationship Id="rId1" Type="http://schemas.openxmlformats.org/officeDocument/2006/relationships/tags" Target="../tags/tag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Layout" Target="../slideLayouts/slideLayout7.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Layout" Target="../slideLayouts/slideLayout7.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BDDAD82-8F98-29D6-6A12-F792EB0C68F8}"/>
              </a:ext>
            </a:extLst>
          </p:cNvPr>
          <p:cNvSpPr/>
          <p:nvPr/>
        </p:nvSpPr>
        <p:spPr>
          <a:xfrm>
            <a:off x="170120" y="6182050"/>
            <a:ext cx="11851760" cy="60519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b="1" i="1">
                <a:solidFill>
                  <a:schemeClr val="bg1"/>
                </a:solidFill>
                <a:latin typeface="Tempus Sans ITC" panose="04020404030D07020202" pitchFamily="82" charset="0"/>
              </a:rPr>
              <a:t>A hub of faith and learning with Christ at its centre</a:t>
            </a:r>
            <a:endParaRPr lang="en-GB" sz="2400" i="1"/>
          </a:p>
        </p:txBody>
      </p:sp>
      <p:sp>
        <p:nvSpPr>
          <p:cNvPr id="4" name="TextBox 3">
            <a:extLst>
              <a:ext uri="{FF2B5EF4-FFF2-40B4-BE49-F238E27FC236}">
                <a16:creationId xmlns:a16="http://schemas.microsoft.com/office/drawing/2014/main" id="{FC8E9EC5-B547-F6A3-FFC1-2EFBAD14B8F2}"/>
              </a:ext>
            </a:extLst>
          </p:cNvPr>
          <p:cNvSpPr txBox="1"/>
          <p:nvPr/>
        </p:nvSpPr>
        <p:spPr>
          <a:xfrm>
            <a:off x="98169" y="807413"/>
            <a:ext cx="10876155" cy="923330"/>
          </a:xfrm>
          <a:prstGeom prst="rect">
            <a:avLst/>
          </a:prstGeom>
          <a:noFill/>
        </p:spPr>
        <p:txBody>
          <a:bodyPr wrap="square" rtlCol="0">
            <a:spAutoFit/>
          </a:bodyPr>
          <a:lstStyle/>
          <a:p>
            <a:pPr algn="ctr"/>
            <a:r>
              <a:rPr lang="en-GB" sz="5400">
                <a:solidFill>
                  <a:srgbClr val="0070C0"/>
                </a:solidFill>
              </a:rPr>
              <a:t>Catholic Social Teaching in Maths</a:t>
            </a:r>
            <a:endParaRPr lang="en-GB" sz="4800">
              <a:solidFill>
                <a:srgbClr val="0070C0"/>
              </a:solidFill>
            </a:endParaRPr>
          </a:p>
        </p:txBody>
      </p:sp>
      <p:pic>
        <p:nvPicPr>
          <p:cNvPr id="8" name="Picture 7">
            <a:extLst>
              <a:ext uri="{FF2B5EF4-FFF2-40B4-BE49-F238E27FC236}">
                <a16:creationId xmlns:a16="http://schemas.microsoft.com/office/drawing/2014/main" id="{E3C76FD6-147E-6307-1242-138F3D8FA27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8169" y="200806"/>
            <a:ext cx="6473825" cy="361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0">
            <a:extLst>
              <a:ext uri="{FF2B5EF4-FFF2-40B4-BE49-F238E27FC236}">
                <a16:creationId xmlns:a16="http://schemas.microsoft.com/office/drawing/2014/main" id="{1A57FB4A-F1B1-A19E-4339-2A97F05F5545}"/>
              </a:ext>
            </a:extLst>
          </p:cNvPr>
          <p:cNvPicPr>
            <a:picLocks noChangeAspect="1"/>
          </p:cNvPicPr>
          <p:nvPr/>
        </p:nvPicPr>
        <p:blipFill>
          <a:blip r:embed="rId4"/>
          <a:stretch>
            <a:fillRect/>
          </a:stretch>
        </p:blipFill>
        <p:spPr>
          <a:xfrm>
            <a:off x="11073449" y="200806"/>
            <a:ext cx="987638" cy="1274174"/>
          </a:xfrm>
          <a:prstGeom prst="rect">
            <a:avLst/>
          </a:prstGeom>
        </p:spPr>
      </p:pic>
      <p:pic>
        <p:nvPicPr>
          <p:cNvPr id="15" name="Picture 14">
            <a:extLst>
              <a:ext uri="{FF2B5EF4-FFF2-40B4-BE49-F238E27FC236}">
                <a16:creationId xmlns:a16="http://schemas.microsoft.com/office/drawing/2014/main" id="{75EB9ECB-F9EE-B8A6-92E6-C658AA146BBF}"/>
              </a:ext>
            </a:extLst>
          </p:cNvPr>
          <p:cNvPicPr>
            <a:picLocks noChangeAspect="1"/>
          </p:cNvPicPr>
          <p:nvPr/>
        </p:nvPicPr>
        <p:blipFill>
          <a:blip r:embed="rId4"/>
          <a:stretch>
            <a:fillRect/>
          </a:stretch>
        </p:blipFill>
        <p:spPr>
          <a:xfrm>
            <a:off x="11522013" y="6262125"/>
            <a:ext cx="344965" cy="445047"/>
          </a:xfrm>
          <a:prstGeom prst="rect">
            <a:avLst/>
          </a:prstGeom>
        </p:spPr>
      </p:pic>
      <p:sp>
        <p:nvSpPr>
          <p:cNvPr id="7" name="TextBox 6">
            <a:extLst>
              <a:ext uri="{FF2B5EF4-FFF2-40B4-BE49-F238E27FC236}">
                <a16:creationId xmlns:a16="http://schemas.microsoft.com/office/drawing/2014/main" id="{993F806E-742C-1FFD-2ADF-ED4B2497DEC2}"/>
              </a:ext>
            </a:extLst>
          </p:cNvPr>
          <p:cNvSpPr txBox="1"/>
          <p:nvPr/>
        </p:nvSpPr>
        <p:spPr>
          <a:xfrm>
            <a:off x="4649914" y="3085984"/>
            <a:ext cx="5733699" cy="923330"/>
          </a:xfrm>
          <a:prstGeom prst="rect">
            <a:avLst/>
          </a:prstGeom>
          <a:noFill/>
        </p:spPr>
        <p:txBody>
          <a:bodyPr wrap="square">
            <a:spAutoFit/>
          </a:bodyPr>
          <a:lstStyle/>
          <a:p>
            <a:r>
              <a:rPr lang="en-GB"/>
              <a:t>In KS3 we teach about percentages and financial literacy which promotes </a:t>
            </a:r>
            <a:r>
              <a:rPr lang="en-GB" b="1"/>
              <a:t>human dignity </a:t>
            </a:r>
            <a:r>
              <a:rPr lang="en-GB"/>
              <a:t>and teaches skills that allow to manage their own resources.</a:t>
            </a:r>
            <a:endParaRPr lang="en-GB" b="1"/>
          </a:p>
        </p:txBody>
      </p:sp>
      <p:grpSp>
        <p:nvGrpSpPr>
          <p:cNvPr id="2" name="Group 1">
            <a:extLst>
              <a:ext uri="{FF2B5EF4-FFF2-40B4-BE49-F238E27FC236}">
                <a16:creationId xmlns:a16="http://schemas.microsoft.com/office/drawing/2014/main" id="{DF92CC49-B329-D234-D07C-BEF31D98E6A8}"/>
              </a:ext>
            </a:extLst>
          </p:cNvPr>
          <p:cNvGrpSpPr/>
          <p:nvPr/>
        </p:nvGrpSpPr>
        <p:grpSpPr>
          <a:xfrm>
            <a:off x="559327" y="2518369"/>
            <a:ext cx="3095898" cy="1737360"/>
            <a:chOff x="6635931" y="2116183"/>
            <a:chExt cx="3095898" cy="1737360"/>
          </a:xfrm>
        </p:grpSpPr>
        <p:sp>
          <p:nvSpPr>
            <p:cNvPr id="3" name="Arrow: Pentagon 2">
              <a:extLst>
                <a:ext uri="{FF2B5EF4-FFF2-40B4-BE49-F238E27FC236}">
                  <a16:creationId xmlns:a16="http://schemas.microsoft.com/office/drawing/2014/main" id="{DF24A47B-E5D3-0E70-B30C-880F47C7C6F6}"/>
                </a:ext>
              </a:extLst>
            </p:cNvPr>
            <p:cNvSpPr/>
            <p:nvPr/>
          </p:nvSpPr>
          <p:spPr>
            <a:xfrm>
              <a:off x="6635931" y="2116183"/>
              <a:ext cx="3095898" cy="1737360"/>
            </a:xfrm>
            <a:prstGeom prst="homePlate">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73188346-21CD-2B79-7801-97259F445C83}"/>
                </a:ext>
              </a:extLst>
            </p:cNvPr>
            <p:cNvPicPr>
              <a:picLocks noChangeAspect="1"/>
            </p:cNvPicPr>
            <p:nvPr/>
          </p:nvPicPr>
          <p:blipFill>
            <a:blip r:embed="rId5"/>
            <a:stretch>
              <a:fillRect/>
            </a:stretch>
          </p:blipFill>
          <p:spPr>
            <a:xfrm>
              <a:off x="6803837" y="2254738"/>
              <a:ext cx="994689" cy="1487386"/>
            </a:xfrm>
            <a:prstGeom prst="rect">
              <a:avLst/>
            </a:prstGeom>
          </p:spPr>
        </p:pic>
        <p:sp>
          <p:nvSpPr>
            <p:cNvPr id="9" name="TextBox 8">
              <a:extLst>
                <a:ext uri="{FF2B5EF4-FFF2-40B4-BE49-F238E27FC236}">
                  <a16:creationId xmlns:a16="http://schemas.microsoft.com/office/drawing/2014/main" id="{90B324DB-8A3B-C35E-68A2-B01C7ADB9747}"/>
                </a:ext>
              </a:extLst>
            </p:cNvPr>
            <p:cNvSpPr txBox="1"/>
            <p:nvPr/>
          </p:nvSpPr>
          <p:spPr>
            <a:xfrm>
              <a:off x="7798526" y="2500164"/>
              <a:ext cx="1252310" cy="1015663"/>
            </a:xfrm>
            <a:prstGeom prst="rect">
              <a:avLst/>
            </a:prstGeom>
            <a:noFill/>
          </p:spPr>
          <p:txBody>
            <a:bodyPr wrap="square" rtlCol="0">
              <a:spAutoFit/>
            </a:bodyPr>
            <a:lstStyle/>
            <a:p>
              <a:pPr algn="ctr"/>
              <a:r>
                <a:rPr lang="en-GB" sz="2000" b="1"/>
                <a:t>Catholic Social Teaching</a:t>
              </a:r>
            </a:p>
          </p:txBody>
        </p:sp>
      </p:grpSp>
    </p:spTree>
    <p:custDataLst>
      <p:tags r:id="rId1"/>
    </p:custDataLst>
    <p:extLst>
      <p:ext uri="{BB962C8B-B14F-4D97-AF65-F5344CB8AC3E}">
        <p14:creationId xmlns:p14="http://schemas.microsoft.com/office/powerpoint/2010/main" val="17256874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BDDAD82-8F98-29D6-6A12-F792EB0C68F8}"/>
              </a:ext>
            </a:extLst>
          </p:cNvPr>
          <p:cNvSpPr/>
          <p:nvPr/>
        </p:nvSpPr>
        <p:spPr>
          <a:xfrm>
            <a:off x="170120" y="6182050"/>
            <a:ext cx="11851760" cy="60519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b="1" i="1">
                <a:solidFill>
                  <a:schemeClr val="bg1"/>
                </a:solidFill>
                <a:latin typeface="Tempus Sans ITC" panose="04020404030D07020202" pitchFamily="82" charset="0"/>
              </a:rPr>
              <a:t>A hub of faith and learning with Christ at its centre</a:t>
            </a:r>
            <a:endParaRPr lang="en-GB" sz="2400" i="1"/>
          </a:p>
        </p:txBody>
      </p:sp>
      <p:sp>
        <p:nvSpPr>
          <p:cNvPr id="4" name="TextBox 3">
            <a:extLst>
              <a:ext uri="{FF2B5EF4-FFF2-40B4-BE49-F238E27FC236}">
                <a16:creationId xmlns:a16="http://schemas.microsoft.com/office/drawing/2014/main" id="{FC8E9EC5-B547-F6A3-FFC1-2EFBAD14B8F2}"/>
              </a:ext>
            </a:extLst>
          </p:cNvPr>
          <p:cNvSpPr txBox="1"/>
          <p:nvPr/>
        </p:nvSpPr>
        <p:spPr>
          <a:xfrm>
            <a:off x="98169" y="807413"/>
            <a:ext cx="10876155" cy="923330"/>
          </a:xfrm>
          <a:prstGeom prst="rect">
            <a:avLst/>
          </a:prstGeom>
          <a:noFill/>
        </p:spPr>
        <p:txBody>
          <a:bodyPr wrap="square" rtlCol="0">
            <a:spAutoFit/>
          </a:bodyPr>
          <a:lstStyle/>
          <a:p>
            <a:pPr algn="ctr"/>
            <a:r>
              <a:rPr lang="en-GB" sz="5400">
                <a:solidFill>
                  <a:srgbClr val="0070C0"/>
                </a:solidFill>
              </a:rPr>
              <a:t>Catholic Social Teaching in Maths</a:t>
            </a:r>
            <a:endParaRPr lang="en-GB" sz="4800">
              <a:solidFill>
                <a:srgbClr val="0070C0"/>
              </a:solidFill>
            </a:endParaRPr>
          </a:p>
        </p:txBody>
      </p:sp>
      <p:pic>
        <p:nvPicPr>
          <p:cNvPr id="8" name="Picture 7">
            <a:extLst>
              <a:ext uri="{FF2B5EF4-FFF2-40B4-BE49-F238E27FC236}">
                <a16:creationId xmlns:a16="http://schemas.microsoft.com/office/drawing/2014/main" id="{E3C76FD6-147E-6307-1242-138F3D8FA27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8169" y="200806"/>
            <a:ext cx="6473825" cy="361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0">
            <a:extLst>
              <a:ext uri="{FF2B5EF4-FFF2-40B4-BE49-F238E27FC236}">
                <a16:creationId xmlns:a16="http://schemas.microsoft.com/office/drawing/2014/main" id="{1A57FB4A-F1B1-A19E-4339-2A97F05F5545}"/>
              </a:ext>
            </a:extLst>
          </p:cNvPr>
          <p:cNvPicPr>
            <a:picLocks noChangeAspect="1"/>
          </p:cNvPicPr>
          <p:nvPr/>
        </p:nvPicPr>
        <p:blipFill>
          <a:blip r:embed="rId4"/>
          <a:stretch>
            <a:fillRect/>
          </a:stretch>
        </p:blipFill>
        <p:spPr>
          <a:xfrm>
            <a:off x="11073449" y="200806"/>
            <a:ext cx="987638" cy="1274174"/>
          </a:xfrm>
          <a:prstGeom prst="rect">
            <a:avLst/>
          </a:prstGeom>
        </p:spPr>
      </p:pic>
      <p:pic>
        <p:nvPicPr>
          <p:cNvPr id="15" name="Picture 14">
            <a:extLst>
              <a:ext uri="{FF2B5EF4-FFF2-40B4-BE49-F238E27FC236}">
                <a16:creationId xmlns:a16="http://schemas.microsoft.com/office/drawing/2014/main" id="{75EB9ECB-F9EE-B8A6-92E6-C658AA146BBF}"/>
              </a:ext>
            </a:extLst>
          </p:cNvPr>
          <p:cNvPicPr>
            <a:picLocks noChangeAspect="1"/>
          </p:cNvPicPr>
          <p:nvPr/>
        </p:nvPicPr>
        <p:blipFill>
          <a:blip r:embed="rId4"/>
          <a:stretch>
            <a:fillRect/>
          </a:stretch>
        </p:blipFill>
        <p:spPr>
          <a:xfrm>
            <a:off x="11522013" y="6262125"/>
            <a:ext cx="344965" cy="445047"/>
          </a:xfrm>
          <a:prstGeom prst="rect">
            <a:avLst/>
          </a:prstGeom>
        </p:spPr>
      </p:pic>
      <p:sp>
        <p:nvSpPr>
          <p:cNvPr id="7" name="TextBox 6">
            <a:extLst>
              <a:ext uri="{FF2B5EF4-FFF2-40B4-BE49-F238E27FC236}">
                <a16:creationId xmlns:a16="http://schemas.microsoft.com/office/drawing/2014/main" id="{993F806E-742C-1FFD-2ADF-ED4B2497DEC2}"/>
              </a:ext>
            </a:extLst>
          </p:cNvPr>
          <p:cNvSpPr txBox="1"/>
          <p:nvPr/>
        </p:nvSpPr>
        <p:spPr>
          <a:xfrm>
            <a:off x="4649914" y="3085984"/>
            <a:ext cx="5733699" cy="923330"/>
          </a:xfrm>
          <a:prstGeom prst="rect">
            <a:avLst/>
          </a:prstGeom>
          <a:noFill/>
        </p:spPr>
        <p:txBody>
          <a:bodyPr wrap="square">
            <a:spAutoFit/>
          </a:bodyPr>
          <a:lstStyle/>
          <a:p>
            <a:r>
              <a:rPr lang="en-GB"/>
              <a:t>In KS4 we teach about statistical representations and challenging misinformation which supports </a:t>
            </a:r>
            <a:r>
              <a:rPr lang="en-GB" b="1"/>
              <a:t>human dignity </a:t>
            </a:r>
            <a:r>
              <a:rPr lang="en-GB"/>
              <a:t>and </a:t>
            </a:r>
            <a:r>
              <a:rPr lang="en-GB" b="1"/>
              <a:t>solidarity.</a:t>
            </a:r>
          </a:p>
        </p:txBody>
      </p:sp>
      <p:grpSp>
        <p:nvGrpSpPr>
          <p:cNvPr id="2" name="Group 1">
            <a:extLst>
              <a:ext uri="{FF2B5EF4-FFF2-40B4-BE49-F238E27FC236}">
                <a16:creationId xmlns:a16="http://schemas.microsoft.com/office/drawing/2014/main" id="{DF92CC49-B329-D234-D07C-BEF31D98E6A8}"/>
              </a:ext>
            </a:extLst>
          </p:cNvPr>
          <p:cNvGrpSpPr/>
          <p:nvPr/>
        </p:nvGrpSpPr>
        <p:grpSpPr>
          <a:xfrm>
            <a:off x="559327" y="2518369"/>
            <a:ext cx="3095898" cy="1737360"/>
            <a:chOff x="6635931" y="2116183"/>
            <a:chExt cx="3095898" cy="1737360"/>
          </a:xfrm>
        </p:grpSpPr>
        <p:sp>
          <p:nvSpPr>
            <p:cNvPr id="3" name="Arrow: Pentagon 2">
              <a:extLst>
                <a:ext uri="{FF2B5EF4-FFF2-40B4-BE49-F238E27FC236}">
                  <a16:creationId xmlns:a16="http://schemas.microsoft.com/office/drawing/2014/main" id="{DF24A47B-E5D3-0E70-B30C-880F47C7C6F6}"/>
                </a:ext>
              </a:extLst>
            </p:cNvPr>
            <p:cNvSpPr/>
            <p:nvPr/>
          </p:nvSpPr>
          <p:spPr>
            <a:xfrm>
              <a:off x="6635931" y="2116183"/>
              <a:ext cx="3095898" cy="1737360"/>
            </a:xfrm>
            <a:prstGeom prst="homePlate">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73188346-21CD-2B79-7801-97259F445C83}"/>
                </a:ext>
              </a:extLst>
            </p:cNvPr>
            <p:cNvPicPr>
              <a:picLocks noChangeAspect="1"/>
            </p:cNvPicPr>
            <p:nvPr/>
          </p:nvPicPr>
          <p:blipFill>
            <a:blip r:embed="rId5"/>
            <a:stretch>
              <a:fillRect/>
            </a:stretch>
          </p:blipFill>
          <p:spPr>
            <a:xfrm>
              <a:off x="6803837" y="2254738"/>
              <a:ext cx="994689" cy="1487386"/>
            </a:xfrm>
            <a:prstGeom prst="rect">
              <a:avLst/>
            </a:prstGeom>
          </p:spPr>
        </p:pic>
        <p:sp>
          <p:nvSpPr>
            <p:cNvPr id="9" name="TextBox 8">
              <a:extLst>
                <a:ext uri="{FF2B5EF4-FFF2-40B4-BE49-F238E27FC236}">
                  <a16:creationId xmlns:a16="http://schemas.microsoft.com/office/drawing/2014/main" id="{90B324DB-8A3B-C35E-68A2-B01C7ADB9747}"/>
                </a:ext>
              </a:extLst>
            </p:cNvPr>
            <p:cNvSpPr txBox="1"/>
            <p:nvPr/>
          </p:nvSpPr>
          <p:spPr>
            <a:xfrm>
              <a:off x="7798526" y="2500164"/>
              <a:ext cx="1252310" cy="1015663"/>
            </a:xfrm>
            <a:prstGeom prst="rect">
              <a:avLst/>
            </a:prstGeom>
            <a:noFill/>
          </p:spPr>
          <p:txBody>
            <a:bodyPr wrap="square" rtlCol="0">
              <a:spAutoFit/>
            </a:bodyPr>
            <a:lstStyle/>
            <a:p>
              <a:pPr algn="ctr"/>
              <a:r>
                <a:rPr lang="en-GB" sz="2000" b="1"/>
                <a:t>Catholic Social Teaching</a:t>
              </a:r>
            </a:p>
          </p:txBody>
        </p:sp>
      </p:grpSp>
    </p:spTree>
    <p:custDataLst>
      <p:tags r:id="rId1"/>
    </p:custDataLst>
    <p:extLst>
      <p:ext uri="{BB962C8B-B14F-4D97-AF65-F5344CB8AC3E}">
        <p14:creationId xmlns:p14="http://schemas.microsoft.com/office/powerpoint/2010/main" val="24198210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BDDAD82-8F98-29D6-6A12-F792EB0C68F8}"/>
              </a:ext>
            </a:extLst>
          </p:cNvPr>
          <p:cNvSpPr/>
          <p:nvPr/>
        </p:nvSpPr>
        <p:spPr>
          <a:xfrm>
            <a:off x="170120" y="6182050"/>
            <a:ext cx="11851760" cy="60519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b="1" i="1">
                <a:solidFill>
                  <a:schemeClr val="bg1"/>
                </a:solidFill>
                <a:latin typeface="Tempus Sans ITC" panose="04020404030D07020202" pitchFamily="82" charset="0"/>
              </a:rPr>
              <a:t>A hub of faith and learning with Christ at its centre</a:t>
            </a:r>
            <a:endParaRPr lang="en-GB" sz="2400" i="1"/>
          </a:p>
        </p:txBody>
      </p:sp>
      <p:sp>
        <p:nvSpPr>
          <p:cNvPr id="4" name="TextBox 3">
            <a:extLst>
              <a:ext uri="{FF2B5EF4-FFF2-40B4-BE49-F238E27FC236}">
                <a16:creationId xmlns:a16="http://schemas.microsoft.com/office/drawing/2014/main" id="{FC8E9EC5-B547-F6A3-FFC1-2EFBAD14B8F2}"/>
              </a:ext>
            </a:extLst>
          </p:cNvPr>
          <p:cNvSpPr txBox="1"/>
          <p:nvPr/>
        </p:nvSpPr>
        <p:spPr>
          <a:xfrm>
            <a:off x="98169" y="807413"/>
            <a:ext cx="10876155" cy="923330"/>
          </a:xfrm>
          <a:prstGeom prst="rect">
            <a:avLst/>
          </a:prstGeom>
          <a:noFill/>
        </p:spPr>
        <p:txBody>
          <a:bodyPr wrap="square" rtlCol="0">
            <a:spAutoFit/>
          </a:bodyPr>
          <a:lstStyle/>
          <a:p>
            <a:pPr algn="ctr"/>
            <a:r>
              <a:rPr lang="en-GB" sz="5400">
                <a:solidFill>
                  <a:srgbClr val="0070C0"/>
                </a:solidFill>
              </a:rPr>
              <a:t>Catholic Social Teaching in Maths</a:t>
            </a:r>
            <a:endParaRPr lang="en-GB" sz="4800">
              <a:solidFill>
                <a:srgbClr val="0070C0"/>
              </a:solidFill>
            </a:endParaRPr>
          </a:p>
        </p:txBody>
      </p:sp>
      <p:pic>
        <p:nvPicPr>
          <p:cNvPr id="8" name="Picture 7">
            <a:extLst>
              <a:ext uri="{FF2B5EF4-FFF2-40B4-BE49-F238E27FC236}">
                <a16:creationId xmlns:a16="http://schemas.microsoft.com/office/drawing/2014/main" id="{E3C76FD6-147E-6307-1242-138F3D8FA27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169" y="200806"/>
            <a:ext cx="6473825" cy="361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0">
            <a:extLst>
              <a:ext uri="{FF2B5EF4-FFF2-40B4-BE49-F238E27FC236}">
                <a16:creationId xmlns:a16="http://schemas.microsoft.com/office/drawing/2014/main" id="{1A57FB4A-F1B1-A19E-4339-2A97F05F5545}"/>
              </a:ext>
            </a:extLst>
          </p:cNvPr>
          <p:cNvPicPr>
            <a:picLocks noChangeAspect="1"/>
          </p:cNvPicPr>
          <p:nvPr/>
        </p:nvPicPr>
        <p:blipFill>
          <a:blip r:embed="rId3"/>
          <a:stretch>
            <a:fillRect/>
          </a:stretch>
        </p:blipFill>
        <p:spPr>
          <a:xfrm>
            <a:off x="11073449" y="200806"/>
            <a:ext cx="987638" cy="1274174"/>
          </a:xfrm>
          <a:prstGeom prst="rect">
            <a:avLst/>
          </a:prstGeom>
        </p:spPr>
      </p:pic>
      <p:pic>
        <p:nvPicPr>
          <p:cNvPr id="15" name="Picture 14">
            <a:extLst>
              <a:ext uri="{FF2B5EF4-FFF2-40B4-BE49-F238E27FC236}">
                <a16:creationId xmlns:a16="http://schemas.microsoft.com/office/drawing/2014/main" id="{75EB9ECB-F9EE-B8A6-92E6-C658AA146BBF}"/>
              </a:ext>
            </a:extLst>
          </p:cNvPr>
          <p:cNvPicPr>
            <a:picLocks noChangeAspect="1"/>
          </p:cNvPicPr>
          <p:nvPr/>
        </p:nvPicPr>
        <p:blipFill>
          <a:blip r:embed="rId3"/>
          <a:stretch>
            <a:fillRect/>
          </a:stretch>
        </p:blipFill>
        <p:spPr>
          <a:xfrm>
            <a:off x="11522013" y="6262125"/>
            <a:ext cx="344965" cy="445047"/>
          </a:xfrm>
          <a:prstGeom prst="rect">
            <a:avLst/>
          </a:prstGeom>
        </p:spPr>
      </p:pic>
      <p:sp>
        <p:nvSpPr>
          <p:cNvPr id="7" name="TextBox 6">
            <a:extLst>
              <a:ext uri="{FF2B5EF4-FFF2-40B4-BE49-F238E27FC236}">
                <a16:creationId xmlns:a16="http://schemas.microsoft.com/office/drawing/2014/main" id="{993F806E-742C-1FFD-2ADF-ED4B2497DEC2}"/>
              </a:ext>
            </a:extLst>
          </p:cNvPr>
          <p:cNvSpPr txBox="1"/>
          <p:nvPr/>
        </p:nvSpPr>
        <p:spPr>
          <a:xfrm>
            <a:off x="4649914" y="3085984"/>
            <a:ext cx="5733699" cy="923330"/>
          </a:xfrm>
          <a:prstGeom prst="rect">
            <a:avLst/>
          </a:prstGeom>
          <a:noFill/>
        </p:spPr>
        <p:txBody>
          <a:bodyPr wrap="square">
            <a:spAutoFit/>
          </a:bodyPr>
          <a:lstStyle/>
          <a:p>
            <a:r>
              <a:rPr lang="en-GB"/>
              <a:t>In KS5 we teach about large data sets to give students the ability to challenge the information they see and use this to challenge injustice in the world.</a:t>
            </a:r>
          </a:p>
        </p:txBody>
      </p:sp>
      <p:grpSp>
        <p:nvGrpSpPr>
          <p:cNvPr id="2" name="Group 1">
            <a:extLst>
              <a:ext uri="{FF2B5EF4-FFF2-40B4-BE49-F238E27FC236}">
                <a16:creationId xmlns:a16="http://schemas.microsoft.com/office/drawing/2014/main" id="{DF92CC49-B329-D234-D07C-BEF31D98E6A8}"/>
              </a:ext>
            </a:extLst>
          </p:cNvPr>
          <p:cNvGrpSpPr/>
          <p:nvPr/>
        </p:nvGrpSpPr>
        <p:grpSpPr>
          <a:xfrm>
            <a:off x="559327" y="2518369"/>
            <a:ext cx="3095898" cy="1737360"/>
            <a:chOff x="6635931" y="2116183"/>
            <a:chExt cx="3095898" cy="1737360"/>
          </a:xfrm>
        </p:grpSpPr>
        <p:sp>
          <p:nvSpPr>
            <p:cNvPr id="3" name="Arrow: Pentagon 2">
              <a:extLst>
                <a:ext uri="{FF2B5EF4-FFF2-40B4-BE49-F238E27FC236}">
                  <a16:creationId xmlns:a16="http://schemas.microsoft.com/office/drawing/2014/main" id="{DF24A47B-E5D3-0E70-B30C-880F47C7C6F6}"/>
                </a:ext>
              </a:extLst>
            </p:cNvPr>
            <p:cNvSpPr/>
            <p:nvPr/>
          </p:nvSpPr>
          <p:spPr>
            <a:xfrm>
              <a:off x="6635931" y="2116183"/>
              <a:ext cx="3095898" cy="1737360"/>
            </a:xfrm>
            <a:prstGeom prst="homePlate">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73188346-21CD-2B79-7801-97259F445C83}"/>
                </a:ext>
              </a:extLst>
            </p:cNvPr>
            <p:cNvPicPr>
              <a:picLocks noChangeAspect="1"/>
            </p:cNvPicPr>
            <p:nvPr/>
          </p:nvPicPr>
          <p:blipFill>
            <a:blip r:embed="rId4"/>
            <a:stretch>
              <a:fillRect/>
            </a:stretch>
          </p:blipFill>
          <p:spPr>
            <a:xfrm>
              <a:off x="6803837" y="2254738"/>
              <a:ext cx="994689" cy="1487386"/>
            </a:xfrm>
            <a:prstGeom prst="rect">
              <a:avLst/>
            </a:prstGeom>
          </p:spPr>
        </p:pic>
        <p:sp>
          <p:nvSpPr>
            <p:cNvPr id="9" name="TextBox 8">
              <a:extLst>
                <a:ext uri="{FF2B5EF4-FFF2-40B4-BE49-F238E27FC236}">
                  <a16:creationId xmlns:a16="http://schemas.microsoft.com/office/drawing/2014/main" id="{90B324DB-8A3B-C35E-68A2-B01C7ADB9747}"/>
                </a:ext>
              </a:extLst>
            </p:cNvPr>
            <p:cNvSpPr txBox="1"/>
            <p:nvPr/>
          </p:nvSpPr>
          <p:spPr>
            <a:xfrm>
              <a:off x="7798526" y="2500164"/>
              <a:ext cx="1252310" cy="1015663"/>
            </a:xfrm>
            <a:prstGeom prst="rect">
              <a:avLst/>
            </a:prstGeom>
            <a:noFill/>
          </p:spPr>
          <p:txBody>
            <a:bodyPr wrap="square" rtlCol="0">
              <a:spAutoFit/>
            </a:bodyPr>
            <a:lstStyle/>
            <a:p>
              <a:pPr algn="ctr"/>
              <a:r>
                <a:rPr lang="en-GB" sz="2000" b="1"/>
                <a:t>Catholic Social Teaching</a:t>
              </a:r>
            </a:p>
          </p:txBody>
        </p:sp>
      </p:grpSp>
    </p:spTree>
    <p:extLst>
      <p:ext uri="{BB962C8B-B14F-4D97-AF65-F5344CB8AC3E}">
        <p14:creationId xmlns:p14="http://schemas.microsoft.com/office/powerpoint/2010/main" val="2823958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BDDAD82-8F98-29D6-6A12-F792EB0C68F8}"/>
              </a:ext>
            </a:extLst>
          </p:cNvPr>
          <p:cNvSpPr/>
          <p:nvPr/>
        </p:nvSpPr>
        <p:spPr>
          <a:xfrm>
            <a:off x="170120" y="6182050"/>
            <a:ext cx="11851760" cy="60519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b="1" i="1">
                <a:solidFill>
                  <a:schemeClr val="bg1"/>
                </a:solidFill>
                <a:latin typeface="Tempus Sans ITC" panose="04020404030D07020202" pitchFamily="82" charset="0"/>
              </a:rPr>
              <a:t>A hub of faith and learning with Christ at its centre</a:t>
            </a:r>
            <a:endParaRPr lang="en-GB" sz="2400" i="1"/>
          </a:p>
        </p:txBody>
      </p:sp>
      <p:sp>
        <p:nvSpPr>
          <p:cNvPr id="4" name="TextBox 3">
            <a:extLst>
              <a:ext uri="{FF2B5EF4-FFF2-40B4-BE49-F238E27FC236}">
                <a16:creationId xmlns:a16="http://schemas.microsoft.com/office/drawing/2014/main" id="{FC8E9EC5-B547-F6A3-FFC1-2EFBAD14B8F2}"/>
              </a:ext>
            </a:extLst>
          </p:cNvPr>
          <p:cNvSpPr txBox="1"/>
          <p:nvPr/>
        </p:nvSpPr>
        <p:spPr>
          <a:xfrm>
            <a:off x="98169" y="807413"/>
            <a:ext cx="10876155" cy="923330"/>
          </a:xfrm>
          <a:prstGeom prst="rect">
            <a:avLst/>
          </a:prstGeom>
          <a:noFill/>
        </p:spPr>
        <p:txBody>
          <a:bodyPr wrap="square" rtlCol="0">
            <a:spAutoFit/>
          </a:bodyPr>
          <a:lstStyle/>
          <a:p>
            <a:pPr algn="ctr"/>
            <a:r>
              <a:rPr lang="en-GB" sz="5400">
                <a:solidFill>
                  <a:srgbClr val="0070C0"/>
                </a:solidFill>
              </a:rPr>
              <a:t>Catholic Social Teaching in Statistics</a:t>
            </a:r>
            <a:endParaRPr lang="en-GB" sz="4800">
              <a:solidFill>
                <a:srgbClr val="0070C0"/>
              </a:solidFill>
            </a:endParaRPr>
          </a:p>
        </p:txBody>
      </p:sp>
      <p:pic>
        <p:nvPicPr>
          <p:cNvPr id="8" name="Picture 7">
            <a:extLst>
              <a:ext uri="{FF2B5EF4-FFF2-40B4-BE49-F238E27FC236}">
                <a16:creationId xmlns:a16="http://schemas.microsoft.com/office/drawing/2014/main" id="{E3C76FD6-147E-6307-1242-138F3D8FA27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169" y="200806"/>
            <a:ext cx="6473825" cy="361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0">
            <a:extLst>
              <a:ext uri="{FF2B5EF4-FFF2-40B4-BE49-F238E27FC236}">
                <a16:creationId xmlns:a16="http://schemas.microsoft.com/office/drawing/2014/main" id="{1A57FB4A-F1B1-A19E-4339-2A97F05F5545}"/>
              </a:ext>
            </a:extLst>
          </p:cNvPr>
          <p:cNvPicPr>
            <a:picLocks noChangeAspect="1"/>
          </p:cNvPicPr>
          <p:nvPr/>
        </p:nvPicPr>
        <p:blipFill>
          <a:blip r:embed="rId3"/>
          <a:stretch>
            <a:fillRect/>
          </a:stretch>
        </p:blipFill>
        <p:spPr>
          <a:xfrm>
            <a:off x="11073449" y="200806"/>
            <a:ext cx="987638" cy="1274174"/>
          </a:xfrm>
          <a:prstGeom prst="rect">
            <a:avLst/>
          </a:prstGeom>
        </p:spPr>
      </p:pic>
      <p:pic>
        <p:nvPicPr>
          <p:cNvPr id="15" name="Picture 14">
            <a:extLst>
              <a:ext uri="{FF2B5EF4-FFF2-40B4-BE49-F238E27FC236}">
                <a16:creationId xmlns:a16="http://schemas.microsoft.com/office/drawing/2014/main" id="{75EB9ECB-F9EE-B8A6-92E6-C658AA146BBF}"/>
              </a:ext>
            </a:extLst>
          </p:cNvPr>
          <p:cNvPicPr>
            <a:picLocks noChangeAspect="1"/>
          </p:cNvPicPr>
          <p:nvPr/>
        </p:nvPicPr>
        <p:blipFill>
          <a:blip r:embed="rId3"/>
          <a:stretch>
            <a:fillRect/>
          </a:stretch>
        </p:blipFill>
        <p:spPr>
          <a:xfrm>
            <a:off x="11522013" y="6262125"/>
            <a:ext cx="344965" cy="445047"/>
          </a:xfrm>
          <a:prstGeom prst="rect">
            <a:avLst/>
          </a:prstGeom>
        </p:spPr>
      </p:pic>
      <p:sp>
        <p:nvSpPr>
          <p:cNvPr id="7" name="TextBox 6">
            <a:extLst>
              <a:ext uri="{FF2B5EF4-FFF2-40B4-BE49-F238E27FC236}">
                <a16:creationId xmlns:a16="http://schemas.microsoft.com/office/drawing/2014/main" id="{993F806E-742C-1FFD-2ADF-ED4B2497DEC2}"/>
              </a:ext>
            </a:extLst>
          </p:cNvPr>
          <p:cNvSpPr txBox="1"/>
          <p:nvPr/>
        </p:nvSpPr>
        <p:spPr>
          <a:xfrm>
            <a:off x="4649914" y="3085984"/>
            <a:ext cx="5733699" cy="1477328"/>
          </a:xfrm>
          <a:prstGeom prst="rect">
            <a:avLst/>
          </a:prstGeom>
          <a:noFill/>
        </p:spPr>
        <p:txBody>
          <a:bodyPr wrap="square" lIns="91440" tIns="45720" rIns="91440" bIns="45720" anchor="t">
            <a:spAutoFit/>
          </a:bodyPr>
          <a:lstStyle/>
          <a:p>
            <a:r>
              <a:rPr lang="en-GB"/>
              <a:t>In GCSE Statistics we teach about different representations of data in order to be well informed about how the world works to allow for equity in information for the common good and solidarity in our mission to advocate for social justice.</a:t>
            </a:r>
          </a:p>
        </p:txBody>
      </p:sp>
      <p:grpSp>
        <p:nvGrpSpPr>
          <p:cNvPr id="2" name="Group 1">
            <a:extLst>
              <a:ext uri="{FF2B5EF4-FFF2-40B4-BE49-F238E27FC236}">
                <a16:creationId xmlns:a16="http://schemas.microsoft.com/office/drawing/2014/main" id="{DF92CC49-B329-D234-D07C-BEF31D98E6A8}"/>
              </a:ext>
            </a:extLst>
          </p:cNvPr>
          <p:cNvGrpSpPr/>
          <p:nvPr/>
        </p:nvGrpSpPr>
        <p:grpSpPr>
          <a:xfrm>
            <a:off x="559327" y="2518369"/>
            <a:ext cx="3095898" cy="1737360"/>
            <a:chOff x="6635931" y="2116183"/>
            <a:chExt cx="3095898" cy="1737360"/>
          </a:xfrm>
        </p:grpSpPr>
        <p:sp>
          <p:nvSpPr>
            <p:cNvPr id="3" name="Arrow: Pentagon 2">
              <a:extLst>
                <a:ext uri="{FF2B5EF4-FFF2-40B4-BE49-F238E27FC236}">
                  <a16:creationId xmlns:a16="http://schemas.microsoft.com/office/drawing/2014/main" id="{DF24A47B-E5D3-0E70-B30C-880F47C7C6F6}"/>
                </a:ext>
              </a:extLst>
            </p:cNvPr>
            <p:cNvSpPr/>
            <p:nvPr/>
          </p:nvSpPr>
          <p:spPr>
            <a:xfrm>
              <a:off x="6635931" y="2116183"/>
              <a:ext cx="3095898" cy="1737360"/>
            </a:xfrm>
            <a:prstGeom prst="homePlate">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73188346-21CD-2B79-7801-97259F445C83}"/>
                </a:ext>
              </a:extLst>
            </p:cNvPr>
            <p:cNvPicPr>
              <a:picLocks noChangeAspect="1"/>
            </p:cNvPicPr>
            <p:nvPr/>
          </p:nvPicPr>
          <p:blipFill>
            <a:blip r:embed="rId4"/>
            <a:stretch>
              <a:fillRect/>
            </a:stretch>
          </p:blipFill>
          <p:spPr>
            <a:xfrm>
              <a:off x="6803837" y="2254738"/>
              <a:ext cx="994689" cy="1487386"/>
            </a:xfrm>
            <a:prstGeom prst="rect">
              <a:avLst/>
            </a:prstGeom>
          </p:spPr>
        </p:pic>
        <p:sp>
          <p:nvSpPr>
            <p:cNvPr id="9" name="TextBox 8">
              <a:extLst>
                <a:ext uri="{FF2B5EF4-FFF2-40B4-BE49-F238E27FC236}">
                  <a16:creationId xmlns:a16="http://schemas.microsoft.com/office/drawing/2014/main" id="{90B324DB-8A3B-C35E-68A2-B01C7ADB9747}"/>
                </a:ext>
              </a:extLst>
            </p:cNvPr>
            <p:cNvSpPr txBox="1"/>
            <p:nvPr/>
          </p:nvSpPr>
          <p:spPr>
            <a:xfrm>
              <a:off x="7798526" y="2500164"/>
              <a:ext cx="1252310" cy="1015663"/>
            </a:xfrm>
            <a:prstGeom prst="rect">
              <a:avLst/>
            </a:prstGeom>
            <a:noFill/>
          </p:spPr>
          <p:txBody>
            <a:bodyPr wrap="square" rtlCol="0">
              <a:spAutoFit/>
            </a:bodyPr>
            <a:lstStyle/>
            <a:p>
              <a:pPr algn="ctr"/>
              <a:r>
                <a:rPr lang="en-GB" sz="2000" b="1"/>
                <a:t>Catholic Social Teaching</a:t>
              </a:r>
            </a:p>
          </p:txBody>
        </p:sp>
      </p:grpSp>
    </p:spTree>
    <p:extLst>
      <p:ext uri="{BB962C8B-B14F-4D97-AF65-F5344CB8AC3E}">
        <p14:creationId xmlns:p14="http://schemas.microsoft.com/office/powerpoint/2010/main" val="395694582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E" val="15"/>
  <p:tag name="POINTS" val="1"/>
</p:tagLst>
</file>

<file path=ppt/tags/tag2.xml><?xml version="1.0" encoding="utf-8"?>
<p:tagLst xmlns:a="http://schemas.openxmlformats.org/drawingml/2006/main" xmlns:r="http://schemas.openxmlformats.org/officeDocument/2006/relationships" xmlns:p="http://schemas.openxmlformats.org/presentationml/2006/main">
  <p:tag name="TIME" val="15"/>
  <p:tag name="POINTS" val="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188</Words>
  <Application>Microsoft Office PowerPoint</Application>
  <PresentationFormat>Widescreen</PresentationFormat>
  <Paragraphs>16</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Tara Mawn</dc:creator>
  <cp:lastModifiedBy>Crispin Hoad (Staff)</cp:lastModifiedBy>
  <cp:revision>2</cp:revision>
  <cp:lastPrinted>2024-09-27T13:16:23Z</cp:lastPrinted>
  <dcterms:created xsi:type="dcterms:W3CDTF">2024-09-11T20:32:16Z</dcterms:created>
  <dcterms:modified xsi:type="dcterms:W3CDTF">2025-07-15T10:54:22Z</dcterms:modified>
</cp:coreProperties>
</file>