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15" r:id="rId2"/>
    <p:sldId id="416" r:id="rId3"/>
    <p:sldId id="294"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65" autoAdjust="0"/>
    <p:restoredTop sz="94660"/>
  </p:normalViewPr>
  <p:slideViewPr>
    <p:cSldViewPr snapToGrid="0">
      <p:cViewPr varScale="1">
        <p:scale>
          <a:sx n="63" d="100"/>
          <a:sy n="63" d="100"/>
        </p:scale>
        <p:origin x="80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35E3C-75B6-E580-4B50-610B0228E9B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0A9D95F-C7AB-ED50-41C6-FA88BDE46D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90EA6FD-3B3F-FEE9-AEE4-25AF62E9D2B0}"/>
              </a:ext>
            </a:extLst>
          </p:cNvPr>
          <p:cNvSpPr>
            <a:spLocks noGrp="1"/>
          </p:cNvSpPr>
          <p:nvPr>
            <p:ph type="dt" sz="half" idx="10"/>
          </p:nvPr>
        </p:nvSpPr>
        <p:spPr/>
        <p:txBody>
          <a:bodyPr/>
          <a:lstStyle/>
          <a:p>
            <a:fld id="{B8301B7F-8ADF-4ACB-B51E-59C9A822CA4E}" type="datetimeFigureOut">
              <a:rPr lang="en-GB" smtClean="0"/>
              <a:t>07/07/2025</a:t>
            </a:fld>
            <a:endParaRPr lang="en-GB" dirty="0"/>
          </a:p>
        </p:txBody>
      </p:sp>
      <p:sp>
        <p:nvSpPr>
          <p:cNvPr id="5" name="Footer Placeholder 4">
            <a:extLst>
              <a:ext uri="{FF2B5EF4-FFF2-40B4-BE49-F238E27FC236}">
                <a16:creationId xmlns:a16="http://schemas.microsoft.com/office/drawing/2014/main" id="{9DAB60FE-5C1B-30CA-B462-980C88B07C7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81800AB-A44C-7389-FBB9-555E2B587101}"/>
              </a:ext>
            </a:extLst>
          </p:cNvPr>
          <p:cNvSpPr>
            <a:spLocks noGrp="1"/>
          </p:cNvSpPr>
          <p:nvPr>
            <p:ph type="sldNum" sz="quarter" idx="12"/>
          </p:nvPr>
        </p:nvSpPr>
        <p:spPr/>
        <p:txBody>
          <a:bodyPr/>
          <a:lstStyle/>
          <a:p>
            <a:fld id="{88B75415-26D6-4807-B322-979B92A5CF26}" type="slidenum">
              <a:rPr lang="en-GB" smtClean="0"/>
              <a:t>‹#›</a:t>
            </a:fld>
            <a:endParaRPr lang="en-GB" dirty="0"/>
          </a:p>
        </p:txBody>
      </p:sp>
    </p:spTree>
    <p:extLst>
      <p:ext uri="{BB962C8B-B14F-4D97-AF65-F5344CB8AC3E}">
        <p14:creationId xmlns:p14="http://schemas.microsoft.com/office/powerpoint/2010/main" val="2505447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DDB29-510C-A390-98DD-FE816D0DA2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7252B4-0155-B24B-0EC6-5E6479CCED2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F53D42-6D7A-5786-1A5F-DF3E011DBFB2}"/>
              </a:ext>
            </a:extLst>
          </p:cNvPr>
          <p:cNvSpPr>
            <a:spLocks noGrp="1"/>
          </p:cNvSpPr>
          <p:nvPr>
            <p:ph type="dt" sz="half" idx="10"/>
          </p:nvPr>
        </p:nvSpPr>
        <p:spPr/>
        <p:txBody>
          <a:bodyPr/>
          <a:lstStyle/>
          <a:p>
            <a:fld id="{B8301B7F-8ADF-4ACB-B51E-59C9A822CA4E}" type="datetimeFigureOut">
              <a:rPr lang="en-GB" smtClean="0"/>
              <a:t>07/07/2025</a:t>
            </a:fld>
            <a:endParaRPr lang="en-GB" dirty="0"/>
          </a:p>
        </p:txBody>
      </p:sp>
      <p:sp>
        <p:nvSpPr>
          <p:cNvPr id="5" name="Footer Placeholder 4">
            <a:extLst>
              <a:ext uri="{FF2B5EF4-FFF2-40B4-BE49-F238E27FC236}">
                <a16:creationId xmlns:a16="http://schemas.microsoft.com/office/drawing/2014/main" id="{00393E19-C558-DEA7-C26C-143C301840C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810CB80-6368-BA1A-4B74-78A468DF323B}"/>
              </a:ext>
            </a:extLst>
          </p:cNvPr>
          <p:cNvSpPr>
            <a:spLocks noGrp="1"/>
          </p:cNvSpPr>
          <p:nvPr>
            <p:ph type="sldNum" sz="quarter" idx="12"/>
          </p:nvPr>
        </p:nvSpPr>
        <p:spPr/>
        <p:txBody>
          <a:bodyPr/>
          <a:lstStyle/>
          <a:p>
            <a:fld id="{88B75415-26D6-4807-B322-979B92A5CF26}" type="slidenum">
              <a:rPr lang="en-GB" smtClean="0"/>
              <a:t>‹#›</a:t>
            </a:fld>
            <a:endParaRPr lang="en-GB" dirty="0"/>
          </a:p>
        </p:txBody>
      </p:sp>
    </p:spTree>
    <p:extLst>
      <p:ext uri="{BB962C8B-B14F-4D97-AF65-F5344CB8AC3E}">
        <p14:creationId xmlns:p14="http://schemas.microsoft.com/office/powerpoint/2010/main" val="4685633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0C3401-6B2E-9DD4-A21F-286F2E1A1F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EDF6078-8A1A-397B-2E15-73CD3131CD8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643EEDD-1F33-9B10-BA5B-35FAF2B1919A}"/>
              </a:ext>
            </a:extLst>
          </p:cNvPr>
          <p:cNvSpPr>
            <a:spLocks noGrp="1"/>
          </p:cNvSpPr>
          <p:nvPr>
            <p:ph type="dt" sz="half" idx="10"/>
          </p:nvPr>
        </p:nvSpPr>
        <p:spPr/>
        <p:txBody>
          <a:bodyPr/>
          <a:lstStyle/>
          <a:p>
            <a:fld id="{B8301B7F-8ADF-4ACB-B51E-59C9A822CA4E}" type="datetimeFigureOut">
              <a:rPr lang="en-GB" smtClean="0"/>
              <a:t>07/07/2025</a:t>
            </a:fld>
            <a:endParaRPr lang="en-GB" dirty="0"/>
          </a:p>
        </p:txBody>
      </p:sp>
      <p:sp>
        <p:nvSpPr>
          <p:cNvPr id="5" name="Footer Placeholder 4">
            <a:extLst>
              <a:ext uri="{FF2B5EF4-FFF2-40B4-BE49-F238E27FC236}">
                <a16:creationId xmlns:a16="http://schemas.microsoft.com/office/drawing/2014/main" id="{229DA334-13CF-764B-BFEA-8FC241F926C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B4A502C-BD91-8CA7-83A2-2F4C0CBF968A}"/>
              </a:ext>
            </a:extLst>
          </p:cNvPr>
          <p:cNvSpPr>
            <a:spLocks noGrp="1"/>
          </p:cNvSpPr>
          <p:nvPr>
            <p:ph type="sldNum" sz="quarter" idx="12"/>
          </p:nvPr>
        </p:nvSpPr>
        <p:spPr/>
        <p:txBody>
          <a:bodyPr/>
          <a:lstStyle/>
          <a:p>
            <a:fld id="{88B75415-26D6-4807-B322-979B92A5CF26}" type="slidenum">
              <a:rPr lang="en-GB" smtClean="0"/>
              <a:t>‹#›</a:t>
            </a:fld>
            <a:endParaRPr lang="en-GB" dirty="0"/>
          </a:p>
        </p:txBody>
      </p:sp>
    </p:spTree>
    <p:extLst>
      <p:ext uri="{BB962C8B-B14F-4D97-AF65-F5344CB8AC3E}">
        <p14:creationId xmlns:p14="http://schemas.microsoft.com/office/powerpoint/2010/main" val="14488835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AFCDF-9F32-7E11-F31E-0EDAB169BCE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CF9368E-F860-8489-17F9-1A05FB678DE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20E7190-785C-D872-C52F-705E8F561A7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D520ACA-1014-652F-8F0B-9443B3DD2A50}"/>
              </a:ext>
            </a:extLst>
          </p:cNvPr>
          <p:cNvSpPr>
            <a:spLocks noGrp="1"/>
          </p:cNvSpPr>
          <p:nvPr>
            <p:ph type="dt" sz="half" idx="10"/>
          </p:nvPr>
        </p:nvSpPr>
        <p:spPr/>
        <p:txBody>
          <a:bodyPr/>
          <a:lstStyle/>
          <a:p>
            <a:fld id="{B8301B7F-8ADF-4ACB-B51E-59C9A822CA4E}" type="datetimeFigureOut">
              <a:rPr lang="en-GB" smtClean="0"/>
              <a:t>07/07/2025</a:t>
            </a:fld>
            <a:endParaRPr lang="en-GB" dirty="0"/>
          </a:p>
        </p:txBody>
      </p:sp>
      <p:sp>
        <p:nvSpPr>
          <p:cNvPr id="6" name="Footer Placeholder 5">
            <a:extLst>
              <a:ext uri="{FF2B5EF4-FFF2-40B4-BE49-F238E27FC236}">
                <a16:creationId xmlns:a16="http://schemas.microsoft.com/office/drawing/2014/main" id="{ADD46257-27BF-CE1E-4A00-94A08074D9C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4598068-FD50-E0AE-BF73-C84FC4E0B6DD}"/>
              </a:ext>
            </a:extLst>
          </p:cNvPr>
          <p:cNvSpPr>
            <a:spLocks noGrp="1"/>
          </p:cNvSpPr>
          <p:nvPr>
            <p:ph type="sldNum" sz="quarter" idx="12"/>
          </p:nvPr>
        </p:nvSpPr>
        <p:spPr/>
        <p:txBody>
          <a:bodyPr/>
          <a:lstStyle/>
          <a:p>
            <a:fld id="{88B75415-26D6-4807-B322-979B92A5CF26}" type="slidenum">
              <a:rPr lang="en-GB" smtClean="0"/>
              <a:t>‹#›</a:t>
            </a:fld>
            <a:endParaRPr lang="en-GB" dirty="0"/>
          </a:p>
        </p:txBody>
      </p:sp>
    </p:spTree>
    <p:extLst>
      <p:ext uri="{BB962C8B-B14F-4D97-AF65-F5344CB8AC3E}">
        <p14:creationId xmlns:p14="http://schemas.microsoft.com/office/powerpoint/2010/main" val="42218500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5EAA9-CB3E-53A7-E96B-FF1ACCC3575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0D30A7-2A8F-760C-4A44-7A337919C96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4C0ABA-93D1-BA08-854E-D73B2B1E87B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4A39A15-CED7-7552-D889-9BEE4E5D2BF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6D4C42C-C1D9-2C1F-7960-6E127DCF3CB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A267E3A-089D-B426-8AA3-4CEFDAF1BFC1}"/>
              </a:ext>
            </a:extLst>
          </p:cNvPr>
          <p:cNvSpPr>
            <a:spLocks noGrp="1"/>
          </p:cNvSpPr>
          <p:nvPr>
            <p:ph type="dt" sz="half" idx="10"/>
          </p:nvPr>
        </p:nvSpPr>
        <p:spPr/>
        <p:txBody>
          <a:bodyPr/>
          <a:lstStyle/>
          <a:p>
            <a:fld id="{B8301B7F-8ADF-4ACB-B51E-59C9A822CA4E}" type="datetimeFigureOut">
              <a:rPr lang="en-GB" smtClean="0"/>
              <a:t>07/07/2025</a:t>
            </a:fld>
            <a:endParaRPr lang="en-GB" dirty="0"/>
          </a:p>
        </p:txBody>
      </p:sp>
      <p:sp>
        <p:nvSpPr>
          <p:cNvPr id="8" name="Footer Placeholder 7">
            <a:extLst>
              <a:ext uri="{FF2B5EF4-FFF2-40B4-BE49-F238E27FC236}">
                <a16:creationId xmlns:a16="http://schemas.microsoft.com/office/drawing/2014/main" id="{4D0539A8-101E-9970-05D7-9BA3D92D2054}"/>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58B3F8EC-8B74-6417-52C9-CEB5EFED1937}"/>
              </a:ext>
            </a:extLst>
          </p:cNvPr>
          <p:cNvSpPr>
            <a:spLocks noGrp="1"/>
          </p:cNvSpPr>
          <p:nvPr>
            <p:ph type="sldNum" sz="quarter" idx="12"/>
          </p:nvPr>
        </p:nvSpPr>
        <p:spPr/>
        <p:txBody>
          <a:bodyPr/>
          <a:lstStyle/>
          <a:p>
            <a:fld id="{88B75415-26D6-4807-B322-979B92A5CF26}" type="slidenum">
              <a:rPr lang="en-GB" smtClean="0"/>
              <a:t>‹#›</a:t>
            </a:fld>
            <a:endParaRPr lang="en-GB" dirty="0"/>
          </a:p>
        </p:txBody>
      </p:sp>
    </p:spTree>
    <p:extLst>
      <p:ext uri="{BB962C8B-B14F-4D97-AF65-F5344CB8AC3E}">
        <p14:creationId xmlns:p14="http://schemas.microsoft.com/office/powerpoint/2010/main" val="3398771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B9061-9419-CE26-7570-266B645131B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D443B9F-9AF9-74E7-DC38-702B4293AB50}"/>
              </a:ext>
            </a:extLst>
          </p:cNvPr>
          <p:cNvSpPr>
            <a:spLocks noGrp="1"/>
          </p:cNvSpPr>
          <p:nvPr>
            <p:ph type="dt" sz="half" idx="10"/>
          </p:nvPr>
        </p:nvSpPr>
        <p:spPr/>
        <p:txBody>
          <a:bodyPr/>
          <a:lstStyle/>
          <a:p>
            <a:fld id="{B8301B7F-8ADF-4ACB-B51E-59C9A822CA4E}" type="datetimeFigureOut">
              <a:rPr lang="en-GB" smtClean="0"/>
              <a:t>07/07/2025</a:t>
            </a:fld>
            <a:endParaRPr lang="en-GB" dirty="0"/>
          </a:p>
        </p:txBody>
      </p:sp>
      <p:sp>
        <p:nvSpPr>
          <p:cNvPr id="4" name="Footer Placeholder 3">
            <a:extLst>
              <a:ext uri="{FF2B5EF4-FFF2-40B4-BE49-F238E27FC236}">
                <a16:creationId xmlns:a16="http://schemas.microsoft.com/office/drawing/2014/main" id="{FE3F7B89-7256-61FA-82FF-58631423152B}"/>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BC84C9F7-E9B8-24F0-2B49-8A04D99AF5A8}"/>
              </a:ext>
            </a:extLst>
          </p:cNvPr>
          <p:cNvSpPr>
            <a:spLocks noGrp="1"/>
          </p:cNvSpPr>
          <p:nvPr>
            <p:ph type="sldNum" sz="quarter" idx="12"/>
          </p:nvPr>
        </p:nvSpPr>
        <p:spPr/>
        <p:txBody>
          <a:bodyPr/>
          <a:lstStyle/>
          <a:p>
            <a:fld id="{88B75415-26D6-4807-B322-979B92A5CF26}" type="slidenum">
              <a:rPr lang="en-GB" smtClean="0"/>
              <a:t>‹#›</a:t>
            </a:fld>
            <a:endParaRPr lang="en-GB" dirty="0"/>
          </a:p>
        </p:txBody>
      </p:sp>
    </p:spTree>
    <p:extLst>
      <p:ext uri="{BB962C8B-B14F-4D97-AF65-F5344CB8AC3E}">
        <p14:creationId xmlns:p14="http://schemas.microsoft.com/office/powerpoint/2010/main" val="1113685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3B53A2-5670-B171-10BD-FE48ACA33968}"/>
              </a:ext>
            </a:extLst>
          </p:cNvPr>
          <p:cNvSpPr>
            <a:spLocks noGrp="1"/>
          </p:cNvSpPr>
          <p:nvPr>
            <p:ph type="dt" sz="half" idx="10"/>
          </p:nvPr>
        </p:nvSpPr>
        <p:spPr/>
        <p:txBody>
          <a:bodyPr/>
          <a:lstStyle/>
          <a:p>
            <a:fld id="{B8301B7F-8ADF-4ACB-B51E-59C9A822CA4E}" type="datetimeFigureOut">
              <a:rPr lang="en-GB" smtClean="0"/>
              <a:t>07/07/2025</a:t>
            </a:fld>
            <a:endParaRPr lang="en-GB" dirty="0"/>
          </a:p>
        </p:txBody>
      </p:sp>
      <p:sp>
        <p:nvSpPr>
          <p:cNvPr id="3" name="Footer Placeholder 2">
            <a:extLst>
              <a:ext uri="{FF2B5EF4-FFF2-40B4-BE49-F238E27FC236}">
                <a16:creationId xmlns:a16="http://schemas.microsoft.com/office/drawing/2014/main" id="{644F916C-5F2C-CB84-2094-860145916CA2}"/>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B22616FD-0798-5B1E-77F6-94F9BC5FA4B6}"/>
              </a:ext>
            </a:extLst>
          </p:cNvPr>
          <p:cNvSpPr>
            <a:spLocks noGrp="1"/>
          </p:cNvSpPr>
          <p:nvPr>
            <p:ph type="sldNum" sz="quarter" idx="12"/>
          </p:nvPr>
        </p:nvSpPr>
        <p:spPr/>
        <p:txBody>
          <a:bodyPr/>
          <a:lstStyle/>
          <a:p>
            <a:fld id="{88B75415-26D6-4807-B322-979B92A5CF26}" type="slidenum">
              <a:rPr lang="en-GB" smtClean="0"/>
              <a:t>‹#›</a:t>
            </a:fld>
            <a:endParaRPr lang="en-GB" dirty="0"/>
          </a:p>
        </p:txBody>
      </p:sp>
    </p:spTree>
    <p:extLst>
      <p:ext uri="{BB962C8B-B14F-4D97-AF65-F5344CB8AC3E}">
        <p14:creationId xmlns:p14="http://schemas.microsoft.com/office/powerpoint/2010/main" val="91668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B2FFFA-83A1-114F-CD91-4B8A7E41E3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D6086F8-D59B-C067-96D2-201623BAC00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940F52F-61FD-52C1-2C6E-06B1CA9362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A90B45-2BA1-7C4A-3A62-56E8C957FF41}"/>
              </a:ext>
            </a:extLst>
          </p:cNvPr>
          <p:cNvSpPr>
            <a:spLocks noGrp="1"/>
          </p:cNvSpPr>
          <p:nvPr>
            <p:ph type="dt" sz="half" idx="10"/>
          </p:nvPr>
        </p:nvSpPr>
        <p:spPr/>
        <p:txBody>
          <a:bodyPr/>
          <a:lstStyle/>
          <a:p>
            <a:fld id="{B8301B7F-8ADF-4ACB-B51E-59C9A822CA4E}" type="datetimeFigureOut">
              <a:rPr lang="en-GB" smtClean="0"/>
              <a:t>07/07/2025</a:t>
            </a:fld>
            <a:endParaRPr lang="en-GB" dirty="0"/>
          </a:p>
        </p:txBody>
      </p:sp>
      <p:sp>
        <p:nvSpPr>
          <p:cNvPr id="6" name="Footer Placeholder 5">
            <a:extLst>
              <a:ext uri="{FF2B5EF4-FFF2-40B4-BE49-F238E27FC236}">
                <a16:creationId xmlns:a16="http://schemas.microsoft.com/office/drawing/2014/main" id="{AD28723C-2B9D-8A51-C743-E538FBC50E77}"/>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85597B49-5EC6-2BDB-93F5-4EB33DF4D39D}"/>
              </a:ext>
            </a:extLst>
          </p:cNvPr>
          <p:cNvSpPr>
            <a:spLocks noGrp="1"/>
          </p:cNvSpPr>
          <p:nvPr>
            <p:ph type="sldNum" sz="quarter" idx="12"/>
          </p:nvPr>
        </p:nvSpPr>
        <p:spPr/>
        <p:txBody>
          <a:bodyPr/>
          <a:lstStyle/>
          <a:p>
            <a:fld id="{88B75415-26D6-4807-B322-979B92A5CF26}" type="slidenum">
              <a:rPr lang="en-GB" smtClean="0"/>
              <a:t>‹#›</a:t>
            </a:fld>
            <a:endParaRPr lang="en-GB" dirty="0"/>
          </a:p>
        </p:txBody>
      </p:sp>
    </p:spTree>
    <p:extLst>
      <p:ext uri="{BB962C8B-B14F-4D97-AF65-F5344CB8AC3E}">
        <p14:creationId xmlns:p14="http://schemas.microsoft.com/office/powerpoint/2010/main" val="11225172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83AC1-F36A-7203-BA90-846AE659B4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2398A8E-84B3-6B48-B12E-D12307BADE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7CDAA22A-5E6A-2F7F-5485-8A20C56AEF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0F3E3E-01FE-3675-4BE3-809A69BFB308}"/>
              </a:ext>
            </a:extLst>
          </p:cNvPr>
          <p:cNvSpPr>
            <a:spLocks noGrp="1"/>
          </p:cNvSpPr>
          <p:nvPr>
            <p:ph type="dt" sz="half" idx="10"/>
          </p:nvPr>
        </p:nvSpPr>
        <p:spPr/>
        <p:txBody>
          <a:bodyPr/>
          <a:lstStyle/>
          <a:p>
            <a:fld id="{B8301B7F-8ADF-4ACB-B51E-59C9A822CA4E}" type="datetimeFigureOut">
              <a:rPr lang="en-GB" smtClean="0"/>
              <a:t>07/07/2025</a:t>
            </a:fld>
            <a:endParaRPr lang="en-GB" dirty="0"/>
          </a:p>
        </p:txBody>
      </p:sp>
      <p:sp>
        <p:nvSpPr>
          <p:cNvPr id="6" name="Footer Placeholder 5">
            <a:extLst>
              <a:ext uri="{FF2B5EF4-FFF2-40B4-BE49-F238E27FC236}">
                <a16:creationId xmlns:a16="http://schemas.microsoft.com/office/drawing/2014/main" id="{371B70AF-58EF-42A9-18C2-0779D1611BFB}"/>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709EB5B1-3725-8C41-B704-DB536A71CD69}"/>
              </a:ext>
            </a:extLst>
          </p:cNvPr>
          <p:cNvSpPr>
            <a:spLocks noGrp="1"/>
          </p:cNvSpPr>
          <p:nvPr>
            <p:ph type="sldNum" sz="quarter" idx="12"/>
          </p:nvPr>
        </p:nvSpPr>
        <p:spPr/>
        <p:txBody>
          <a:bodyPr/>
          <a:lstStyle/>
          <a:p>
            <a:fld id="{88B75415-26D6-4807-B322-979B92A5CF26}" type="slidenum">
              <a:rPr lang="en-GB" smtClean="0"/>
              <a:t>‹#›</a:t>
            </a:fld>
            <a:endParaRPr lang="en-GB" dirty="0"/>
          </a:p>
        </p:txBody>
      </p:sp>
    </p:spTree>
    <p:extLst>
      <p:ext uri="{BB962C8B-B14F-4D97-AF65-F5344CB8AC3E}">
        <p14:creationId xmlns:p14="http://schemas.microsoft.com/office/powerpoint/2010/main" val="9439471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91508-B446-C022-BC28-1E373EC323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73340D-5854-772D-FFFE-F0264544AC2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0D06AA-E321-A88B-E2C8-AD783789FE48}"/>
              </a:ext>
            </a:extLst>
          </p:cNvPr>
          <p:cNvSpPr>
            <a:spLocks noGrp="1"/>
          </p:cNvSpPr>
          <p:nvPr>
            <p:ph type="dt" sz="half" idx="10"/>
          </p:nvPr>
        </p:nvSpPr>
        <p:spPr/>
        <p:txBody>
          <a:bodyPr/>
          <a:lstStyle/>
          <a:p>
            <a:fld id="{B8301B7F-8ADF-4ACB-B51E-59C9A822CA4E}" type="datetimeFigureOut">
              <a:rPr lang="en-GB" smtClean="0"/>
              <a:t>07/07/2025</a:t>
            </a:fld>
            <a:endParaRPr lang="en-GB" dirty="0"/>
          </a:p>
        </p:txBody>
      </p:sp>
      <p:sp>
        <p:nvSpPr>
          <p:cNvPr id="5" name="Footer Placeholder 4">
            <a:extLst>
              <a:ext uri="{FF2B5EF4-FFF2-40B4-BE49-F238E27FC236}">
                <a16:creationId xmlns:a16="http://schemas.microsoft.com/office/drawing/2014/main" id="{BE1224B3-BD57-B0E0-0BC4-E68AE979318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F76E020-4B41-BFB0-2C40-20EF421DB2F4}"/>
              </a:ext>
            </a:extLst>
          </p:cNvPr>
          <p:cNvSpPr>
            <a:spLocks noGrp="1"/>
          </p:cNvSpPr>
          <p:nvPr>
            <p:ph type="sldNum" sz="quarter" idx="12"/>
          </p:nvPr>
        </p:nvSpPr>
        <p:spPr/>
        <p:txBody>
          <a:bodyPr/>
          <a:lstStyle/>
          <a:p>
            <a:fld id="{88B75415-26D6-4807-B322-979B92A5CF26}" type="slidenum">
              <a:rPr lang="en-GB" smtClean="0"/>
              <a:t>‹#›</a:t>
            </a:fld>
            <a:endParaRPr lang="en-GB" dirty="0"/>
          </a:p>
        </p:txBody>
      </p:sp>
    </p:spTree>
    <p:extLst>
      <p:ext uri="{BB962C8B-B14F-4D97-AF65-F5344CB8AC3E}">
        <p14:creationId xmlns:p14="http://schemas.microsoft.com/office/powerpoint/2010/main" val="1293173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8071CB0-6FEF-3B3D-0E6A-A15910BC44C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0285A71-486F-D01C-4910-6C33718B13F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9CD014-46F0-4523-FC4D-6F7FF5BD83B5}"/>
              </a:ext>
            </a:extLst>
          </p:cNvPr>
          <p:cNvSpPr>
            <a:spLocks noGrp="1"/>
          </p:cNvSpPr>
          <p:nvPr>
            <p:ph type="dt" sz="half" idx="10"/>
          </p:nvPr>
        </p:nvSpPr>
        <p:spPr/>
        <p:txBody>
          <a:bodyPr/>
          <a:lstStyle/>
          <a:p>
            <a:fld id="{B8301B7F-8ADF-4ACB-B51E-59C9A822CA4E}" type="datetimeFigureOut">
              <a:rPr lang="en-GB" smtClean="0"/>
              <a:t>07/07/2025</a:t>
            </a:fld>
            <a:endParaRPr lang="en-GB" dirty="0"/>
          </a:p>
        </p:txBody>
      </p:sp>
      <p:sp>
        <p:nvSpPr>
          <p:cNvPr id="5" name="Footer Placeholder 4">
            <a:extLst>
              <a:ext uri="{FF2B5EF4-FFF2-40B4-BE49-F238E27FC236}">
                <a16:creationId xmlns:a16="http://schemas.microsoft.com/office/drawing/2014/main" id="{28405688-9FC2-8080-D672-08423491DFD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725102C-1D0B-CC0E-24DE-62834B2C6119}"/>
              </a:ext>
            </a:extLst>
          </p:cNvPr>
          <p:cNvSpPr>
            <a:spLocks noGrp="1"/>
          </p:cNvSpPr>
          <p:nvPr>
            <p:ph type="sldNum" sz="quarter" idx="12"/>
          </p:nvPr>
        </p:nvSpPr>
        <p:spPr/>
        <p:txBody>
          <a:bodyPr/>
          <a:lstStyle/>
          <a:p>
            <a:fld id="{88B75415-26D6-4807-B322-979B92A5CF26}" type="slidenum">
              <a:rPr lang="en-GB" smtClean="0"/>
              <a:t>‹#›</a:t>
            </a:fld>
            <a:endParaRPr lang="en-GB" dirty="0"/>
          </a:p>
        </p:txBody>
      </p:sp>
    </p:spTree>
    <p:extLst>
      <p:ext uri="{BB962C8B-B14F-4D97-AF65-F5344CB8AC3E}">
        <p14:creationId xmlns:p14="http://schemas.microsoft.com/office/powerpoint/2010/main" val="3593650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2CA7FF2-FF35-DB32-F14A-6778CB5958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0ABDD4-A6E3-9D05-D98A-473EA07780A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B30DC4-684F-B5AF-5985-6FDDDBFF10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8301B7F-8ADF-4ACB-B51E-59C9A822CA4E}" type="datetimeFigureOut">
              <a:rPr lang="en-GB" smtClean="0"/>
              <a:t>07/07/2025</a:t>
            </a:fld>
            <a:endParaRPr lang="en-GB" dirty="0"/>
          </a:p>
        </p:txBody>
      </p:sp>
      <p:sp>
        <p:nvSpPr>
          <p:cNvPr id="5" name="Footer Placeholder 4">
            <a:extLst>
              <a:ext uri="{FF2B5EF4-FFF2-40B4-BE49-F238E27FC236}">
                <a16:creationId xmlns:a16="http://schemas.microsoft.com/office/drawing/2014/main" id="{C3F9C857-C2B2-23DB-DD5F-7207B75535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dirty="0"/>
          </a:p>
        </p:txBody>
      </p:sp>
      <p:sp>
        <p:nvSpPr>
          <p:cNvPr id="6" name="Slide Number Placeholder 5">
            <a:extLst>
              <a:ext uri="{FF2B5EF4-FFF2-40B4-BE49-F238E27FC236}">
                <a16:creationId xmlns:a16="http://schemas.microsoft.com/office/drawing/2014/main" id="{054F5DBD-368C-7F6F-6856-F073C60BA6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8B75415-26D6-4807-B322-979B92A5CF26}" type="slidenum">
              <a:rPr lang="en-GB" smtClean="0"/>
              <a:t>‹#›</a:t>
            </a:fld>
            <a:endParaRPr lang="en-GB" dirty="0"/>
          </a:p>
        </p:txBody>
      </p:sp>
    </p:spTree>
    <p:extLst>
      <p:ext uri="{BB962C8B-B14F-4D97-AF65-F5344CB8AC3E}">
        <p14:creationId xmlns:p14="http://schemas.microsoft.com/office/powerpoint/2010/main" val="1928046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emf"/><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bg1"/>
                </a:solidFill>
                <a:latin typeface="Tempus Sans ITC" panose="04020404030D07020202" pitchFamily="82" charset="0"/>
              </a:rPr>
              <a:t>A hub of faith and learning with Christ at its centre</a:t>
            </a:r>
            <a:endParaRPr lang="en-GB" sz="2400" i="1" dirty="0"/>
          </a:p>
        </p:txBody>
      </p:sp>
      <p:sp>
        <p:nvSpPr>
          <p:cNvPr id="4" name="TextBox 3">
            <a:extLst>
              <a:ext uri="{FF2B5EF4-FFF2-40B4-BE49-F238E27FC236}">
                <a16:creationId xmlns:a16="http://schemas.microsoft.com/office/drawing/2014/main" id="{FC8E9EC5-B547-F6A3-FFC1-2EFBAD14B8F2}"/>
              </a:ext>
            </a:extLst>
          </p:cNvPr>
          <p:cNvSpPr txBox="1"/>
          <p:nvPr/>
        </p:nvSpPr>
        <p:spPr>
          <a:xfrm>
            <a:off x="98169" y="807413"/>
            <a:ext cx="10876155" cy="923330"/>
          </a:xfrm>
          <a:prstGeom prst="rect">
            <a:avLst/>
          </a:prstGeom>
          <a:noFill/>
        </p:spPr>
        <p:txBody>
          <a:bodyPr wrap="square" rtlCol="0">
            <a:spAutoFit/>
          </a:bodyPr>
          <a:lstStyle/>
          <a:p>
            <a:pPr algn="ctr"/>
            <a:r>
              <a:rPr lang="en-GB" sz="5400" dirty="0">
                <a:solidFill>
                  <a:srgbClr val="0070C0"/>
                </a:solidFill>
              </a:rPr>
              <a:t>Catholic Social Teaching in Drama</a:t>
            </a:r>
            <a:endParaRPr lang="en-GB" sz="4800" dirty="0">
              <a:solidFill>
                <a:srgbClr val="0070C0"/>
              </a:solidFill>
            </a:endParaRP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3"/>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3"/>
          <a:stretch>
            <a:fillRect/>
          </a:stretch>
        </p:blipFill>
        <p:spPr>
          <a:xfrm>
            <a:off x="11522013" y="6262125"/>
            <a:ext cx="344965" cy="445047"/>
          </a:xfrm>
          <a:prstGeom prst="rect">
            <a:avLst/>
          </a:prstGeom>
        </p:spPr>
      </p:pic>
      <p:sp>
        <p:nvSpPr>
          <p:cNvPr id="7" name="TextBox 6">
            <a:extLst>
              <a:ext uri="{FF2B5EF4-FFF2-40B4-BE49-F238E27FC236}">
                <a16:creationId xmlns:a16="http://schemas.microsoft.com/office/drawing/2014/main" id="{993F806E-742C-1FFD-2ADF-ED4B2497DEC2}"/>
              </a:ext>
            </a:extLst>
          </p:cNvPr>
          <p:cNvSpPr txBox="1"/>
          <p:nvPr/>
        </p:nvSpPr>
        <p:spPr>
          <a:xfrm>
            <a:off x="4649914" y="1779697"/>
            <a:ext cx="5733699" cy="1477328"/>
          </a:xfrm>
          <a:prstGeom prst="rect">
            <a:avLst/>
          </a:prstGeom>
          <a:noFill/>
        </p:spPr>
        <p:txBody>
          <a:bodyPr wrap="square">
            <a:spAutoFit/>
          </a:bodyPr>
          <a:lstStyle/>
          <a:p>
            <a:r>
              <a:rPr lang="en-GB" dirty="0"/>
              <a:t>In KS3 we teach students to create drama together and work on their collaborative skills in performance. This relates to the Catholic Social Teaching Principals of solidarity and participation as students put aside their differences to explore their creativity.</a:t>
            </a:r>
          </a:p>
        </p:txBody>
      </p:sp>
      <p:grpSp>
        <p:nvGrpSpPr>
          <p:cNvPr id="2" name="Group 1">
            <a:extLst>
              <a:ext uri="{FF2B5EF4-FFF2-40B4-BE49-F238E27FC236}">
                <a16:creationId xmlns:a16="http://schemas.microsoft.com/office/drawing/2014/main" id="{DF92CC49-B329-D234-D07C-BEF31D98E6A8}"/>
              </a:ext>
            </a:extLst>
          </p:cNvPr>
          <p:cNvGrpSpPr/>
          <p:nvPr/>
        </p:nvGrpSpPr>
        <p:grpSpPr>
          <a:xfrm>
            <a:off x="559327" y="2518369"/>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4"/>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algn="ctr"/>
              <a:r>
                <a:rPr lang="en-GB" sz="2000" b="1" dirty="0"/>
                <a:t>Catholic Social Teaching</a:t>
              </a:r>
            </a:p>
          </p:txBody>
        </p:sp>
      </p:grpSp>
      <p:sp>
        <p:nvSpPr>
          <p:cNvPr id="10" name="TextBox 9">
            <a:extLst>
              <a:ext uri="{FF2B5EF4-FFF2-40B4-BE49-F238E27FC236}">
                <a16:creationId xmlns:a16="http://schemas.microsoft.com/office/drawing/2014/main" id="{26063EF9-6EF1-093F-2E80-F24FD82A417E}"/>
              </a:ext>
            </a:extLst>
          </p:cNvPr>
          <p:cNvSpPr txBox="1"/>
          <p:nvPr/>
        </p:nvSpPr>
        <p:spPr>
          <a:xfrm>
            <a:off x="4649913" y="3517065"/>
            <a:ext cx="5733699" cy="2031325"/>
          </a:xfrm>
          <a:prstGeom prst="rect">
            <a:avLst/>
          </a:prstGeom>
          <a:noFill/>
        </p:spPr>
        <p:txBody>
          <a:bodyPr wrap="square">
            <a:spAutoFit/>
          </a:bodyPr>
          <a:lstStyle/>
          <a:p>
            <a:r>
              <a:rPr lang="en-GB" dirty="0"/>
              <a:t>We also teach about how drama can be used for positive social change focusing on impactful storytelling, reportage and using techniques such as hot seating to develop empathy and awareness of others. One of our topics is Greek Theatre where students learn about the power of theatre to create social change this relates to the principal of the common good..</a:t>
            </a:r>
          </a:p>
        </p:txBody>
      </p:sp>
    </p:spTree>
    <p:extLst>
      <p:ext uri="{BB962C8B-B14F-4D97-AF65-F5344CB8AC3E}">
        <p14:creationId xmlns:p14="http://schemas.microsoft.com/office/powerpoint/2010/main" val="1248787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bg1"/>
                </a:solidFill>
                <a:latin typeface="Tempus Sans ITC" panose="04020404030D07020202" pitchFamily="82" charset="0"/>
              </a:rPr>
              <a:t>A hub of faith and learning with Christ at its centre</a:t>
            </a:r>
            <a:endParaRPr lang="en-GB" sz="2400" i="1" dirty="0"/>
          </a:p>
        </p:txBody>
      </p:sp>
      <p:sp>
        <p:nvSpPr>
          <p:cNvPr id="4" name="TextBox 3">
            <a:extLst>
              <a:ext uri="{FF2B5EF4-FFF2-40B4-BE49-F238E27FC236}">
                <a16:creationId xmlns:a16="http://schemas.microsoft.com/office/drawing/2014/main" id="{FC8E9EC5-B547-F6A3-FFC1-2EFBAD14B8F2}"/>
              </a:ext>
            </a:extLst>
          </p:cNvPr>
          <p:cNvSpPr txBox="1"/>
          <p:nvPr/>
        </p:nvSpPr>
        <p:spPr>
          <a:xfrm>
            <a:off x="98169" y="807413"/>
            <a:ext cx="10876155" cy="923330"/>
          </a:xfrm>
          <a:prstGeom prst="rect">
            <a:avLst/>
          </a:prstGeom>
          <a:noFill/>
        </p:spPr>
        <p:txBody>
          <a:bodyPr wrap="square" rtlCol="0">
            <a:spAutoFit/>
          </a:bodyPr>
          <a:lstStyle/>
          <a:p>
            <a:pPr algn="ctr"/>
            <a:r>
              <a:rPr lang="en-GB" sz="5400" dirty="0">
                <a:solidFill>
                  <a:srgbClr val="0070C0"/>
                </a:solidFill>
              </a:rPr>
              <a:t>Catholic Social Teaching in Drama</a:t>
            </a:r>
            <a:endParaRPr lang="en-GB" sz="4800" dirty="0">
              <a:solidFill>
                <a:srgbClr val="0070C0"/>
              </a:solidFill>
            </a:endParaRP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3"/>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3"/>
          <a:stretch>
            <a:fillRect/>
          </a:stretch>
        </p:blipFill>
        <p:spPr>
          <a:xfrm>
            <a:off x="11522013" y="6262125"/>
            <a:ext cx="344965" cy="445047"/>
          </a:xfrm>
          <a:prstGeom prst="rect">
            <a:avLst/>
          </a:prstGeom>
        </p:spPr>
      </p:pic>
      <p:sp>
        <p:nvSpPr>
          <p:cNvPr id="7" name="TextBox 6">
            <a:extLst>
              <a:ext uri="{FF2B5EF4-FFF2-40B4-BE49-F238E27FC236}">
                <a16:creationId xmlns:a16="http://schemas.microsoft.com/office/drawing/2014/main" id="{993F806E-742C-1FFD-2ADF-ED4B2497DEC2}"/>
              </a:ext>
            </a:extLst>
          </p:cNvPr>
          <p:cNvSpPr txBox="1"/>
          <p:nvPr/>
        </p:nvSpPr>
        <p:spPr>
          <a:xfrm>
            <a:off x="4649914" y="1779697"/>
            <a:ext cx="5733699" cy="1477328"/>
          </a:xfrm>
          <a:prstGeom prst="rect">
            <a:avLst/>
          </a:prstGeom>
          <a:noFill/>
        </p:spPr>
        <p:txBody>
          <a:bodyPr wrap="square">
            <a:spAutoFit/>
          </a:bodyPr>
          <a:lstStyle/>
          <a:p>
            <a:r>
              <a:rPr lang="en-GB" dirty="0"/>
              <a:t>In KS4 we explore different drama practitioners. Students learn about the unique contextual origins of these men and women and the impact of the work they have done on global theatrical practises which links to the principal of human dignity and the common good.</a:t>
            </a:r>
          </a:p>
        </p:txBody>
      </p:sp>
      <p:grpSp>
        <p:nvGrpSpPr>
          <p:cNvPr id="2" name="Group 1">
            <a:extLst>
              <a:ext uri="{FF2B5EF4-FFF2-40B4-BE49-F238E27FC236}">
                <a16:creationId xmlns:a16="http://schemas.microsoft.com/office/drawing/2014/main" id="{DF92CC49-B329-D234-D07C-BEF31D98E6A8}"/>
              </a:ext>
            </a:extLst>
          </p:cNvPr>
          <p:cNvGrpSpPr/>
          <p:nvPr/>
        </p:nvGrpSpPr>
        <p:grpSpPr>
          <a:xfrm>
            <a:off x="559327" y="2518369"/>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4"/>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algn="ctr"/>
              <a:r>
                <a:rPr lang="en-GB" sz="2000" b="1" dirty="0"/>
                <a:t>Catholic Social Teaching</a:t>
              </a:r>
            </a:p>
          </p:txBody>
        </p:sp>
      </p:grpSp>
      <p:sp>
        <p:nvSpPr>
          <p:cNvPr id="12" name="TextBox 11">
            <a:extLst>
              <a:ext uri="{FF2B5EF4-FFF2-40B4-BE49-F238E27FC236}">
                <a16:creationId xmlns:a16="http://schemas.microsoft.com/office/drawing/2014/main" id="{7CB0C9DA-FE78-80BB-7FD1-5CE6ADCFD5B2}"/>
              </a:ext>
            </a:extLst>
          </p:cNvPr>
          <p:cNvSpPr txBox="1"/>
          <p:nvPr/>
        </p:nvSpPr>
        <p:spPr>
          <a:xfrm>
            <a:off x="4649913" y="3305773"/>
            <a:ext cx="5733699" cy="2031325"/>
          </a:xfrm>
          <a:prstGeom prst="rect">
            <a:avLst/>
          </a:prstGeom>
          <a:noFill/>
        </p:spPr>
        <p:txBody>
          <a:bodyPr wrap="square">
            <a:spAutoFit/>
          </a:bodyPr>
          <a:lstStyle/>
          <a:p>
            <a:r>
              <a:rPr lang="en-GB" dirty="0"/>
              <a:t>We also teach devising principles through workshops which focus on allowing students to explore their creativity in new and effective ways. They work  in groups to create their own, unique piece of theatre inspired by stimuli. This links to  the principals of participation and solidarity within their group are emphasised throughout this work.</a:t>
            </a:r>
          </a:p>
        </p:txBody>
      </p:sp>
    </p:spTree>
    <p:extLst>
      <p:ext uri="{BB962C8B-B14F-4D97-AF65-F5344CB8AC3E}">
        <p14:creationId xmlns:p14="http://schemas.microsoft.com/office/powerpoint/2010/main" val="20815802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55C60-AF46-7295-2E03-E2C7DC8DA045}"/>
              </a:ext>
            </a:extLst>
          </p:cNvPr>
          <p:cNvSpPr>
            <a:spLocks noGrp="1"/>
          </p:cNvSpPr>
          <p:nvPr>
            <p:ph type="title"/>
          </p:nvPr>
        </p:nvSpPr>
        <p:spPr>
          <a:xfrm>
            <a:off x="1033111" y="317236"/>
            <a:ext cx="5781356" cy="1325563"/>
          </a:xfrm>
        </p:spPr>
        <p:txBody>
          <a:bodyPr/>
          <a:lstStyle/>
          <a:p>
            <a:r>
              <a:rPr lang="en-GB" dirty="0"/>
              <a:t>Department: Drama</a:t>
            </a:r>
          </a:p>
        </p:txBody>
      </p:sp>
      <p:sp>
        <p:nvSpPr>
          <p:cNvPr id="3" name="Content Placeholder 2">
            <a:extLst>
              <a:ext uri="{FF2B5EF4-FFF2-40B4-BE49-F238E27FC236}">
                <a16:creationId xmlns:a16="http://schemas.microsoft.com/office/drawing/2014/main" id="{52B26C4E-1C3D-9889-59BF-BF4A8DFAB2FB}"/>
              </a:ext>
            </a:extLst>
          </p:cNvPr>
          <p:cNvSpPr>
            <a:spLocks noGrp="1"/>
          </p:cNvSpPr>
          <p:nvPr>
            <p:ph idx="1"/>
          </p:nvPr>
        </p:nvSpPr>
        <p:spPr>
          <a:xfrm>
            <a:off x="838200" y="1346901"/>
            <a:ext cx="7271657" cy="2708014"/>
          </a:xfrm>
        </p:spPr>
        <p:txBody>
          <a:bodyPr>
            <a:normAutofit fontScale="85000" lnSpcReduction="10000"/>
          </a:bodyPr>
          <a:lstStyle/>
          <a:p>
            <a:r>
              <a:rPr lang="en-GB" sz="2200" dirty="0"/>
              <a:t>Essential information: </a:t>
            </a:r>
            <a:r>
              <a:rPr lang="en-GB" sz="2200" b="1" dirty="0"/>
              <a:t>Saltmine Theatre Company</a:t>
            </a:r>
          </a:p>
          <a:p>
            <a:pPr marL="0" indent="0">
              <a:buNone/>
            </a:pPr>
            <a:r>
              <a:rPr lang="en-GB" sz="2400" b="0" i="1" dirty="0">
                <a:effectLst/>
                <a:latin typeface="Avenir"/>
              </a:rPr>
              <a:t>Inspired by the life and teachings of Jesus, Saltmine creates Faith Motivated Arts because our faith inspires us to care for and value every human being. </a:t>
            </a:r>
            <a:r>
              <a:rPr lang="en-GB" sz="2400" b="0" i="1" dirty="0">
                <a:solidFill>
                  <a:srgbClr val="333333"/>
                </a:solidFill>
                <a:effectLst/>
              </a:rPr>
              <a:t>Throughout history, nation and culture storytelling has been at the core of humanity. Theatre allows us to powerfully tell stories. </a:t>
            </a:r>
            <a:r>
              <a:rPr lang="en-GB" sz="2400" i="1" dirty="0">
                <a:solidFill>
                  <a:srgbClr val="333333"/>
                </a:solidFill>
              </a:rPr>
              <a:t>They</a:t>
            </a:r>
            <a:r>
              <a:rPr lang="en-GB" sz="2400" b="0" i="1" dirty="0">
                <a:solidFill>
                  <a:srgbClr val="333333"/>
                </a:solidFill>
                <a:effectLst/>
              </a:rPr>
              <a:t> aim to reach all ages, teach people about real life issues and inspire faith, hope and love.</a:t>
            </a:r>
            <a:endParaRPr lang="en-GB" sz="2400" b="0" i="1" dirty="0">
              <a:effectLst/>
            </a:endParaRPr>
          </a:p>
          <a:p>
            <a:pPr marL="0" indent="0">
              <a:buNone/>
            </a:pPr>
            <a:r>
              <a:rPr lang="en-GB" sz="2200" dirty="0"/>
              <a:t>Established: 1980</a:t>
            </a:r>
          </a:p>
          <a:p>
            <a:pPr marL="0" indent="0">
              <a:buNone/>
            </a:pPr>
            <a:r>
              <a:rPr lang="en-GB" sz="2200" dirty="0"/>
              <a:t>Place of Origin: Dudley, Birmingham</a:t>
            </a:r>
          </a:p>
          <a:p>
            <a:pPr marL="0" indent="0">
              <a:buNone/>
            </a:pPr>
            <a:endParaRPr lang="en-GB" i="1" dirty="0"/>
          </a:p>
        </p:txBody>
      </p:sp>
      <p:sp>
        <p:nvSpPr>
          <p:cNvPr id="4" name="TextBox 3">
            <a:extLst>
              <a:ext uri="{FF2B5EF4-FFF2-40B4-BE49-F238E27FC236}">
                <a16:creationId xmlns:a16="http://schemas.microsoft.com/office/drawing/2014/main" id="{1CD1740E-F4F2-B676-DA96-D6C2C219078F}"/>
              </a:ext>
            </a:extLst>
          </p:cNvPr>
          <p:cNvSpPr txBox="1"/>
          <p:nvPr/>
        </p:nvSpPr>
        <p:spPr>
          <a:xfrm>
            <a:off x="8395672" y="259644"/>
            <a:ext cx="4068473" cy="1200329"/>
          </a:xfrm>
          <a:prstGeom prst="rect">
            <a:avLst/>
          </a:prstGeom>
          <a:noFill/>
        </p:spPr>
        <p:txBody>
          <a:bodyPr wrap="square" rtlCol="0">
            <a:spAutoFit/>
          </a:bodyPr>
          <a:lstStyle/>
          <a:p>
            <a:r>
              <a:rPr lang="en-GB" sz="3600" b="1" dirty="0"/>
              <a:t>Saltmine Theatre Company</a:t>
            </a:r>
          </a:p>
        </p:txBody>
      </p:sp>
      <p:sp>
        <p:nvSpPr>
          <p:cNvPr id="5" name="TextBox 4">
            <a:extLst>
              <a:ext uri="{FF2B5EF4-FFF2-40B4-BE49-F238E27FC236}">
                <a16:creationId xmlns:a16="http://schemas.microsoft.com/office/drawing/2014/main" id="{99D62A26-9FFE-7D5A-ADB1-23576EE9256D}"/>
              </a:ext>
            </a:extLst>
          </p:cNvPr>
          <p:cNvSpPr txBox="1"/>
          <p:nvPr/>
        </p:nvSpPr>
        <p:spPr>
          <a:xfrm>
            <a:off x="838199" y="4054915"/>
            <a:ext cx="7749209" cy="2215991"/>
          </a:xfrm>
          <a:prstGeom prst="rect">
            <a:avLst/>
          </a:prstGeom>
          <a:noFill/>
        </p:spPr>
        <p:txBody>
          <a:bodyPr wrap="square" rtlCol="0">
            <a:spAutoFit/>
          </a:bodyPr>
          <a:lstStyle/>
          <a:p>
            <a:r>
              <a:rPr lang="en-GB" b="1" dirty="0"/>
              <a:t>Why is this Company of interest to this department?</a:t>
            </a:r>
            <a:endParaRPr lang="en-GB" sz="2000" b="1" dirty="0"/>
          </a:p>
          <a:p>
            <a:r>
              <a:rPr lang="en-GB" sz="2000" i="1" dirty="0"/>
              <a:t>Since it was established in 1980 Saltmine Theatre Company has led the way in </a:t>
            </a:r>
            <a:r>
              <a:rPr lang="en-GB" sz="2000" i="1" dirty="0">
                <a:solidFill>
                  <a:srgbClr val="001D35"/>
                </a:solidFill>
                <a:effectLst/>
                <a:latin typeface="Google Sans"/>
              </a:rPr>
              <a:t>utilizing various forms of drama, including plays, musicals, and storytelling, to convey Christian messages and themes. They aim to engage audiences, inspire faith, and potentially lead them to encounter the love of Christ through performance. Through their work they explore themes such as faith, morality, and redemption.</a:t>
            </a:r>
            <a:endParaRPr lang="en-GB" sz="2000" i="1" dirty="0"/>
          </a:p>
        </p:txBody>
      </p:sp>
      <p:pic>
        <p:nvPicPr>
          <p:cNvPr id="6" name="Picture 3">
            <a:extLst>
              <a:ext uri="{FF2B5EF4-FFF2-40B4-BE49-F238E27FC236}">
                <a16:creationId xmlns:a16="http://schemas.microsoft.com/office/drawing/2014/main" id="{0554C1B3-C38F-ADFB-53C3-A00A9CB2C58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12470" y="271275"/>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a:extLst>
              <a:ext uri="{FF2B5EF4-FFF2-40B4-BE49-F238E27FC236}">
                <a16:creationId xmlns:a16="http://schemas.microsoft.com/office/drawing/2014/main" id="{CEB31A8B-DCE0-6A6B-896D-A1E9A98FA86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622" y="73906"/>
            <a:ext cx="982489" cy="1272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9">
            <a:extLst>
              <a:ext uri="{FF2B5EF4-FFF2-40B4-BE49-F238E27FC236}">
                <a16:creationId xmlns:a16="http://schemas.microsoft.com/office/drawing/2014/main" id="{84723401-95F4-9E7A-8BF8-25D15D56C9C8}"/>
              </a:ext>
            </a:extLst>
          </p:cNvPr>
          <p:cNvPicPr>
            <a:picLocks noChangeAspect="1"/>
          </p:cNvPicPr>
          <p:nvPr/>
        </p:nvPicPr>
        <p:blipFill>
          <a:blip r:embed="rId4"/>
          <a:stretch>
            <a:fillRect/>
          </a:stretch>
        </p:blipFill>
        <p:spPr>
          <a:xfrm>
            <a:off x="7905684" y="1557558"/>
            <a:ext cx="3253205" cy="2286699"/>
          </a:xfrm>
          <a:prstGeom prst="rect">
            <a:avLst/>
          </a:prstGeom>
        </p:spPr>
      </p:pic>
      <p:pic>
        <p:nvPicPr>
          <p:cNvPr id="11" name="Picture 10">
            <a:extLst>
              <a:ext uri="{FF2B5EF4-FFF2-40B4-BE49-F238E27FC236}">
                <a16:creationId xmlns:a16="http://schemas.microsoft.com/office/drawing/2014/main" id="{85A1DCD3-C401-7309-A627-EB50912E4D1A}"/>
              </a:ext>
            </a:extLst>
          </p:cNvPr>
          <p:cNvPicPr>
            <a:picLocks noChangeAspect="1"/>
          </p:cNvPicPr>
          <p:nvPr/>
        </p:nvPicPr>
        <p:blipFill>
          <a:blip r:embed="rId5"/>
          <a:stretch>
            <a:fillRect/>
          </a:stretch>
        </p:blipFill>
        <p:spPr>
          <a:xfrm>
            <a:off x="8395672" y="3919035"/>
            <a:ext cx="3083224" cy="2487750"/>
          </a:xfrm>
          <a:prstGeom prst="rect">
            <a:avLst/>
          </a:prstGeom>
        </p:spPr>
      </p:pic>
    </p:spTree>
    <p:extLst>
      <p:ext uri="{BB962C8B-B14F-4D97-AF65-F5344CB8AC3E}">
        <p14:creationId xmlns:p14="http://schemas.microsoft.com/office/powerpoint/2010/main" val="9740332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1478</TotalTime>
  <Words>421</Words>
  <Application>Microsoft Office PowerPoint</Application>
  <PresentationFormat>Widescreen</PresentationFormat>
  <Paragraphs>18</Paragraphs>
  <Slides>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vt:i4>
      </vt:variant>
    </vt:vector>
  </HeadingPairs>
  <TitlesOfParts>
    <vt:vector size="10" baseType="lpstr">
      <vt:lpstr>Aptos</vt:lpstr>
      <vt:lpstr>Aptos Display</vt:lpstr>
      <vt:lpstr>Arial</vt:lpstr>
      <vt:lpstr>Avenir</vt:lpstr>
      <vt:lpstr>Google Sans</vt:lpstr>
      <vt:lpstr>Tempus Sans ITC</vt:lpstr>
      <vt:lpstr>Office Theme</vt:lpstr>
      <vt:lpstr>PowerPoint Presentation</vt:lpstr>
      <vt:lpstr>PowerPoint Presentation</vt:lpstr>
      <vt:lpstr>Department: Drama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Jenny Stewart (Staff)</dc:creator>
  <cp:lastModifiedBy>Jenny Stewart (Staff)</cp:lastModifiedBy>
  <cp:revision>1</cp:revision>
  <dcterms:created xsi:type="dcterms:W3CDTF">2025-07-07T08:37:01Z</dcterms:created>
  <dcterms:modified xsi:type="dcterms:W3CDTF">2025-07-08T09:15:52Z</dcterms:modified>
</cp:coreProperties>
</file>