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660"/>
  </p:normalViewPr>
  <p:slideViewPr>
    <p:cSldViewPr snapToGrid="0">
      <p:cViewPr varScale="1">
        <p:scale>
          <a:sx n="83" d="100"/>
          <a:sy n="83" d="100"/>
        </p:scale>
        <p:origin x="85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07664-EF74-2BB2-3301-8446531C69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EF4E608-A0C5-0FFB-2B1E-EB6807559B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C99C65-F980-A715-3160-1805BEB581AA}"/>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5" name="Footer Placeholder 4">
            <a:extLst>
              <a:ext uri="{FF2B5EF4-FFF2-40B4-BE49-F238E27FC236}">
                <a16:creationId xmlns:a16="http://schemas.microsoft.com/office/drawing/2014/main" id="{251984AF-9CC1-2B0B-9787-657EE0D7B5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961452-A246-F7B2-6F37-C0A13AD819E6}"/>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795854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C3885-0A40-4EBF-5D2F-ECDFE27B75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E67A0C-46DA-940D-F1CB-C4A215BCA1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BAEB4C-E41C-B82C-1F7F-5EE0CE3B46A6}"/>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5" name="Footer Placeholder 4">
            <a:extLst>
              <a:ext uri="{FF2B5EF4-FFF2-40B4-BE49-F238E27FC236}">
                <a16:creationId xmlns:a16="http://schemas.microsoft.com/office/drawing/2014/main" id="{2A28A02D-9428-3B7F-B2BC-6C56897024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E98AFD-78B6-F8A2-4F2E-2E1917C57781}"/>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63081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8AB7A-00D2-1ED1-722D-362320B3B1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1AAA36-C7EC-E550-1C05-FBD422EB29F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AADE98-BD92-1D28-902B-9F13984184EE}"/>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5" name="Footer Placeholder 4">
            <a:extLst>
              <a:ext uri="{FF2B5EF4-FFF2-40B4-BE49-F238E27FC236}">
                <a16:creationId xmlns:a16="http://schemas.microsoft.com/office/drawing/2014/main" id="{B11A746A-14F9-2491-ADBC-39171085F2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C66E0F-0953-A72A-8557-739915B6D94D}"/>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3584548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15015-9840-8576-5336-9505E138E0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A667BA-F58B-6452-DF83-0FACF36417F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6E1AF3-EFEE-F6EF-66EA-33E08AC7CD0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6090868-B2E0-AC41-7B5F-8613D3C2702A}"/>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6" name="Footer Placeholder 5">
            <a:extLst>
              <a:ext uri="{FF2B5EF4-FFF2-40B4-BE49-F238E27FC236}">
                <a16:creationId xmlns:a16="http://schemas.microsoft.com/office/drawing/2014/main" id="{E5B1CBBA-CB84-5F9B-83A7-B3CE9C9391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B1D485-DD34-4A5B-AF31-961F01DF5FC7}"/>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13741386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07608-8F88-DF82-F0E3-06BBE24448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5BE735-7258-197C-E2DA-571C66FA7F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A95B4C7-44AF-0DC0-DFA7-E985D672A7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EEED437-099F-9C07-EEF4-AB7F771BF0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34534CF-CDE4-1C19-F68D-10B1627B0E5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0018E84-1BF6-11FB-A230-2947A7992D52}"/>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8" name="Footer Placeholder 7">
            <a:extLst>
              <a:ext uri="{FF2B5EF4-FFF2-40B4-BE49-F238E27FC236}">
                <a16:creationId xmlns:a16="http://schemas.microsoft.com/office/drawing/2014/main" id="{3E0B3668-1A8F-35B8-FC42-1AF32180550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635DC47-C63B-C5F5-F47A-674CFC3DE459}"/>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4138257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C450C-FE97-095A-06A2-1340074ED4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D75289B-B081-CDF1-F05C-40E3A451252D}"/>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4" name="Footer Placeholder 3">
            <a:extLst>
              <a:ext uri="{FF2B5EF4-FFF2-40B4-BE49-F238E27FC236}">
                <a16:creationId xmlns:a16="http://schemas.microsoft.com/office/drawing/2014/main" id="{D0A6C275-BACA-55C3-AAC9-9C377731413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C39666-9D85-E246-C41A-C3E1B56876D4}"/>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2185670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1EEAF9-4A43-9847-55A6-632EE24648B6}"/>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3" name="Footer Placeholder 2">
            <a:extLst>
              <a:ext uri="{FF2B5EF4-FFF2-40B4-BE49-F238E27FC236}">
                <a16:creationId xmlns:a16="http://schemas.microsoft.com/office/drawing/2014/main" id="{8F4FF4E4-8216-19AC-BA45-124644A5D6C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05BEE4D-6EED-915E-550F-179E516B5F6D}"/>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2603532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83A83-8558-0333-BC52-1CB3C28808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4833AF-A118-55F3-04E3-10E050A529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2972448-748B-7153-0054-F07936534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DE8078-7BCB-AE6A-E382-F979C43549CB}"/>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6" name="Footer Placeholder 5">
            <a:extLst>
              <a:ext uri="{FF2B5EF4-FFF2-40B4-BE49-F238E27FC236}">
                <a16:creationId xmlns:a16="http://schemas.microsoft.com/office/drawing/2014/main" id="{6515D0C8-B4C8-7A57-9B43-F573C01F03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BE8582-9168-C034-A661-CCE3C4AE8F54}"/>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1079435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9D3D9-3FE4-8355-775C-71A1A1184B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1B3BFEE-DF23-FC39-047E-E357C24CFD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2476E97-4537-8B83-9658-D98718027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93E533-C7FA-79D8-2D20-55B1D3118AD1}"/>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6" name="Footer Placeholder 5">
            <a:extLst>
              <a:ext uri="{FF2B5EF4-FFF2-40B4-BE49-F238E27FC236}">
                <a16:creationId xmlns:a16="http://schemas.microsoft.com/office/drawing/2014/main" id="{31BDD2B5-DA30-1849-900E-9B6E7D49E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C8A635-735F-43DF-B9DB-673B5A5A7546}"/>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213048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DEE00-DCB8-5214-45F1-8B48A35CB36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790932-16B5-0916-0CA7-3BC1179A7EE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CEBABD-0F1D-B707-BBD2-1A67742C7D51}"/>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5" name="Footer Placeholder 4">
            <a:extLst>
              <a:ext uri="{FF2B5EF4-FFF2-40B4-BE49-F238E27FC236}">
                <a16:creationId xmlns:a16="http://schemas.microsoft.com/office/drawing/2014/main" id="{4FA667C8-9118-5A0A-133F-B74E78FA33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0CD1A3-02DC-423C-FD70-CDEE5B365DAB}"/>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3949990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65AE0D-F654-B4B7-8D87-CF512B6454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EFB75C-9095-2AED-F085-11966F0CF59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9DEB14-F3F6-DDDC-8614-8BE0C46750EC}"/>
              </a:ext>
            </a:extLst>
          </p:cNvPr>
          <p:cNvSpPr>
            <a:spLocks noGrp="1"/>
          </p:cNvSpPr>
          <p:nvPr>
            <p:ph type="dt" sz="half" idx="10"/>
          </p:nvPr>
        </p:nvSpPr>
        <p:spPr/>
        <p:txBody>
          <a:bodyPr/>
          <a:lstStyle/>
          <a:p>
            <a:fld id="{9AE870A4-6931-4985-8151-02899A29E3D1}" type="datetimeFigureOut">
              <a:rPr lang="en-GB" smtClean="0"/>
              <a:t>03/09/2025</a:t>
            </a:fld>
            <a:endParaRPr lang="en-GB"/>
          </a:p>
        </p:txBody>
      </p:sp>
      <p:sp>
        <p:nvSpPr>
          <p:cNvPr id="5" name="Footer Placeholder 4">
            <a:extLst>
              <a:ext uri="{FF2B5EF4-FFF2-40B4-BE49-F238E27FC236}">
                <a16:creationId xmlns:a16="http://schemas.microsoft.com/office/drawing/2014/main" id="{B9A47C5A-77E6-FED4-9BC1-650D9245AD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688C38-EA33-64ED-89B1-9087A0989414}"/>
              </a:ext>
            </a:extLst>
          </p:cNvPr>
          <p:cNvSpPr>
            <a:spLocks noGrp="1"/>
          </p:cNvSpPr>
          <p:nvPr>
            <p:ph type="sldNum" sz="quarter" idx="12"/>
          </p:nvPr>
        </p:nvSpPr>
        <p:spPr/>
        <p:txBody>
          <a:bodyPr/>
          <a:lstStyle/>
          <a:p>
            <a:fld id="{16E5235B-E82D-4C57-AF56-B3258EF998DF}" type="slidenum">
              <a:rPr lang="en-GB" smtClean="0"/>
              <a:t>‹#›</a:t>
            </a:fld>
            <a:endParaRPr lang="en-GB"/>
          </a:p>
        </p:txBody>
      </p:sp>
    </p:spTree>
    <p:extLst>
      <p:ext uri="{BB962C8B-B14F-4D97-AF65-F5344CB8AC3E}">
        <p14:creationId xmlns:p14="http://schemas.microsoft.com/office/powerpoint/2010/main" val="1803635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B95E6C-37DF-241D-DF17-983EF22455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EC38DBC-2C6D-307E-44EC-34F1373996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0238D1-6CD2-10D2-9D3C-42BBCC553B9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AE870A4-6931-4985-8151-02899A29E3D1}" type="datetimeFigureOut">
              <a:rPr lang="en-GB" smtClean="0"/>
              <a:t>03/09/2025</a:t>
            </a:fld>
            <a:endParaRPr lang="en-GB"/>
          </a:p>
        </p:txBody>
      </p:sp>
      <p:sp>
        <p:nvSpPr>
          <p:cNvPr id="5" name="Footer Placeholder 4">
            <a:extLst>
              <a:ext uri="{FF2B5EF4-FFF2-40B4-BE49-F238E27FC236}">
                <a16:creationId xmlns:a16="http://schemas.microsoft.com/office/drawing/2014/main" id="{16B95B6F-0BF5-99EB-8AB1-65FC36795F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44C27C9-4DDB-CF1F-C1D2-2ADB280979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6E5235B-E82D-4C57-AF56-B3258EF998DF}" type="slidenum">
              <a:rPr lang="en-GB" smtClean="0"/>
              <a:t>‹#›</a:t>
            </a:fld>
            <a:endParaRPr lang="en-GB"/>
          </a:p>
        </p:txBody>
      </p:sp>
    </p:spTree>
    <p:extLst>
      <p:ext uri="{BB962C8B-B14F-4D97-AF65-F5344CB8AC3E}">
        <p14:creationId xmlns:p14="http://schemas.microsoft.com/office/powerpoint/2010/main" val="1087125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280264"/>
            <a:ext cx="11851760" cy="50698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bg1"/>
                </a:solidFill>
                <a:latin typeface="Tempus Sans ITC" panose="04020404030D07020202" pitchFamily="82" charset="0"/>
              </a:rPr>
              <a:t>A hub of faith and learning with Christ at its centre</a:t>
            </a:r>
            <a:endParaRPr lang="en-GB" sz="2400" i="1" dirty="0"/>
          </a:p>
        </p:txBody>
      </p:sp>
      <p:sp>
        <p:nvSpPr>
          <p:cNvPr id="4" name="TextBox 3">
            <a:extLst>
              <a:ext uri="{FF2B5EF4-FFF2-40B4-BE49-F238E27FC236}">
                <a16:creationId xmlns:a16="http://schemas.microsoft.com/office/drawing/2014/main" id="{FC8E9EC5-B547-F6A3-FFC1-2EFBAD14B8F2}"/>
              </a:ext>
            </a:extLst>
          </p:cNvPr>
          <p:cNvSpPr txBox="1"/>
          <p:nvPr/>
        </p:nvSpPr>
        <p:spPr>
          <a:xfrm>
            <a:off x="98169" y="528795"/>
            <a:ext cx="10876155" cy="923330"/>
          </a:xfrm>
          <a:prstGeom prst="rect">
            <a:avLst/>
          </a:prstGeom>
          <a:noFill/>
        </p:spPr>
        <p:txBody>
          <a:bodyPr wrap="square" rtlCol="0">
            <a:spAutoFit/>
          </a:bodyPr>
          <a:lstStyle/>
          <a:p>
            <a:r>
              <a:rPr lang="en-GB" sz="5400" dirty="0">
                <a:solidFill>
                  <a:srgbClr val="0070C0"/>
                </a:solidFill>
              </a:rPr>
              <a:t>Catholic Social Teaching in History</a:t>
            </a:r>
            <a:endParaRPr lang="en-GB" sz="4800" dirty="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0652" y="166845"/>
            <a:ext cx="8791188"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648556" y="6322302"/>
            <a:ext cx="327019" cy="421894"/>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3472402" y="1505818"/>
            <a:ext cx="8549475" cy="1015663"/>
          </a:xfrm>
          <a:prstGeom prst="rect">
            <a:avLst/>
          </a:prstGeom>
          <a:noFill/>
          <a:ln>
            <a:solidFill>
              <a:schemeClr val="tx1"/>
            </a:solidFill>
          </a:ln>
        </p:spPr>
        <p:txBody>
          <a:bodyPr wrap="square">
            <a:spAutoFit/>
          </a:bodyPr>
          <a:lstStyle/>
          <a:p>
            <a:r>
              <a:rPr lang="en-GB" sz="1500" dirty="0"/>
              <a:t>In </a:t>
            </a:r>
            <a:r>
              <a:rPr lang="en-GB" sz="1500" b="1" dirty="0"/>
              <a:t>Year 7</a:t>
            </a:r>
            <a:r>
              <a:rPr lang="en-GB" sz="1500" dirty="0"/>
              <a:t>, we teach about the topics of </a:t>
            </a:r>
            <a:r>
              <a:rPr lang="en-GB" sz="1500" b="1" dirty="0"/>
              <a:t>Subsidiarity</a:t>
            </a:r>
            <a:r>
              <a:rPr lang="en-GB" sz="1500" dirty="0"/>
              <a:t> and </a:t>
            </a:r>
            <a:r>
              <a:rPr lang="en-GB" sz="1500" b="1" dirty="0"/>
              <a:t>Common Good</a:t>
            </a:r>
            <a:r>
              <a:rPr lang="en-GB" sz="1500" dirty="0"/>
              <a:t>. Focusing on areas such as the impact of Feudalism on the ordinary people of England, the powerful making decisions without considering the voices of all and how these lack of rights lead to issues such as the peasant's revolt and the reformation.</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170120" y="2734622"/>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dirty="0"/>
                <a:t>Catholic Social Teaching</a:t>
              </a:r>
            </a:p>
          </p:txBody>
        </p:sp>
      </p:grpSp>
      <p:sp>
        <p:nvSpPr>
          <p:cNvPr id="12" name="TextBox 11">
            <a:extLst>
              <a:ext uri="{FF2B5EF4-FFF2-40B4-BE49-F238E27FC236}">
                <a16:creationId xmlns:a16="http://schemas.microsoft.com/office/drawing/2014/main" id="{6341EB76-7821-202D-5D34-0304CBBA1531}"/>
              </a:ext>
            </a:extLst>
          </p:cNvPr>
          <p:cNvSpPr txBox="1"/>
          <p:nvPr/>
        </p:nvSpPr>
        <p:spPr>
          <a:xfrm>
            <a:off x="3472401" y="4329053"/>
            <a:ext cx="8549475" cy="1015663"/>
          </a:xfrm>
          <a:prstGeom prst="rect">
            <a:avLst/>
          </a:prstGeom>
          <a:noFill/>
          <a:ln>
            <a:solidFill>
              <a:schemeClr val="tx1"/>
            </a:solidFill>
          </a:ln>
        </p:spPr>
        <p:txBody>
          <a:bodyPr wrap="square">
            <a:spAutoFit/>
          </a:bodyPr>
          <a:lstStyle/>
          <a:p>
            <a:r>
              <a:rPr lang="en-GB" sz="1500" dirty="0"/>
              <a:t>In </a:t>
            </a:r>
            <a:r>
              <a:rPr lang="en-GB" sz="1500" b="1" dirty="0"/>
              <a:t>KS4</a:t>
            </a:r>
            <a:r>
              <a:rPr lang="en-GB" sz="1500" dirty="0"/>
              <a:t>, we teach a range of topics relating to </a:t>
            </a:r>
            <a:r>
              <a:rPr lang="en-GB" sz="1500" b="1" dirty="0"/>
              <a:t>Human Dignity</a:t>
            </a:r>
            <a:r>
              <a:rPr lang="en-GB" sz="1500" dirty="0"/>
              <a:t> and </a:t>
            </a:r>
            <a:r>
              <a:rPr lang="en-GB" sz="1500" b="1" dirty="0"/>
              <a:t>Common Good</a:t>
            </a:r>
            <a:r>
              <a:rPr lang="en-GB" sz="1500" dirty="0"/>
              <a:t>. From the positive impact of the NHS on the people of Britain to the reasoning and lessons of the Holocaust. These move on to the </a:t>
            </a:r>
            <a:r>
              <a:rPr lang="en-GB" sz="1500" b="1" dirty="0"/>
              <a:t>Promotion of Peace</a:t>
            </a:r>
            <a:r>
              <a:rPr lang="en-GB" sz="1500" dirty="0"/>
              <a:t> with numerous treaties set out across the centuries to benefit the majority for good.</a:t>
            </a:r>
          </a:p>
        </p:txBody>
      </p:sp>
      <p:sp>
        <p:nvSpPr>
          <p:cNvPr id="13" name="TextBox 12">
            <a:extLst>
              <a:ext uri="{FF2B5EF4-FFF2-40B4-BE49-F238E27FC236}">
                <a16:creationId xmlns:a16="http://schemas.microsoft.com/office/drawing/2014/main" id="{DA366655-8646-2BBA-803A-5B3B70569755}"/>
              </a:ext>
            </a:extLst>
          </p:cNvPr>
          <p:cNvSpPr txBox="1"/>
          <p:nvPr/>
        </p:nvSpPr>
        <p:spPr>
          <a:xfrm>
            <a:off x="3472400" y="5420075"/>
            <a:ext cx="8549475" cy="784830"/>
          </a:xfrm>
          <a:prstGeom prst="rect">
            <a:avLst/>
          </a:prstGeom>
          <a:noFill/>
          <a:ln>
            <a:solidFill>
              <a:schemeClr val="tx1"/>
            </a:solidFill>
          </a:ln>
        </p:spPr>
        <p:txBody>
          <a:bodyPr wrap="square">
            <a:spAutoFit/>
          </a:bodyPr>
          <a:lstStyle/>
          <a:p>
            <a:r>
              <a:rPr lang="en-GB" sz="1500" dirty="0"/>
              <a:t>In </a:t>
            </a:r>
            <a:r>
              <a:rPr lang="en-GB" sz="1500" b="1" dirty="0"/>
              <a:t>KS5</a:t>
            </a:r>
            <a:r>
              <a:rPr lang="en-GB" sz="1500" dirty="0"/>
              <a:t>, we teach about topics relating to </a:t>
            </a:r>
            <a:r>
              <a:rPr lang="en-GB" sz="1500" b="1" dirty="0"/>
              <a:t>Preferential Option for the Poor</a:t>
            </a:r>
            <a:r>
              <a:rPr lang="en-GB" sz="1500" dirty="0"/>
              <a:t> and </a:t>
            </a:r>
            <a:r>
              <a:rPr lang="en-GB" sz="1500" b="1" dirty="0"/>
              <a:t>Participation</a:t>
            </a:r>
            <a:r>
              <a:rPr lang="en-GB" sz="1500" dirty="0"/>
              <a:t>. From the impact of the Russian Revolution to the marches of the Civil Rights movement, we see how the lowest, poorest and most downtrodden of the world can speak up and make their voices heard.</a:t>
            </a:r>
          </a:p>
        </p:txBody>
      </p:sp>
      <p:sp>
        <p:nvSpPr>
          <p:cNvPr id="14" name="TextBox 13">
            <a:extLst>
              <a:ext uri="{FF2B5EF4-FFF2-40B4-BE49-F238E27FC236}">
                <a16:creationId xmlns:a16="http://schemas.microsoft.com/office/drawing/2014/main" id="{CD1C0E49-3003-18A9-2E6A-A0463BC09DDD}"/>
              </a:ext>
            </a:extLst>
          </p:cNvPr>
          <p:cNvSpPr txBox="1"/>
          <p:nvPr/>
        </p:nvSpPr>
        <p:spPr>
          <a:xfrm>
            <a:off x="3472401" y="2601556"/>
            <a:ext cx="8549475" cy="784830"/>
          </a:xfrm>
          <a:prstGeom prst="rect">
            <a:avLst/>
          </a:prstGeom>
          <a:noFill/>
          <a:ln>
            <a:solidFill>
              <a:schemeClr val="tx1"/>
            </a:solidFill>
          </a:ln>
        </p:spPr>
        <p:txBody>
          <a:bodyPr wrap="square">
            <a:spAutoFit/>
          </a:bodyPr>
          <a:lstStyle/>
          <a:p>
            <a:r>
              <a:rPr lang="en-GB" sz="1500" dirty="0"/>
              <a:t>In </a:t>
            </a:r>
            <a:r>
              <a:rPr lang="en-GB" sz="1500" b="1" dirty="0"/>
              <a:t>Year 8</a:t>
            </a:r>
            <a:r>
              <a:rPr lang="en-GB" sz="1500" dirty="0"/>
              <a:t>, we teach about the topics of </a:t>
            </a:r>
            <a:r>
              <a:rPr lang="en-GB" sz="1500" b="1" dirty="0"/>
              <a:t>Human Dignity</a:t>
            </a:r>
            <a:r>
              <a:rPr lang="en-GB" sz="1500" dirty="0"/>
              <a:t> and </a:t>
            </a:r>
            <a:r>
              <a:rPr lang="en-GB" sz="1500" b="1" dirty="0"/>
              <a:t>Preferential Option for the Poor</a:t>
            </a:r>
            <a:r>
              <a:rPr lang="en-GB" sz="1500" dirty="0"/>
              <a:t>. Focusing on why the Slave Trade was seen as acceptable by the people of the 17</a:t>
            </a:r>
            <a:r>
              <a:rPr lang="en-GB" sz="1500" baseline="30000" dirty="0"/>
              <a:t>th</a:t>
            </a:r>
            <a:r>
              <a:rPr lang="en-GB" sz="1500" dirty="0"/>
              <a:t> and 18</a:t>
            </a:r>
            <a:r>
              <a:rPr lang="en-GB" sz="1500" baseline="30000" dirty="0"/>
              <a:t>th</a:t>
            </a:r>
            <a:r>
              <a:rPr lang="en-GB" sz="1500" dirty="0"/>
              <a:t> centuries and how this lack of dignity was mirrored in the treatment of the poor workers in the Industrial Revolution.</a:t>
            </a:r>
          </a:p>
        </p:txBody>
      </p:sp>
      <p:sp>
        <p:nvSpPr>
          <p:cNvPr id="16" name="TextBox 15">
            <a:extLst>
              <a:ext uri="{FF2B5EF4-FFF2-40B4-BE49-F238E27FC236}">
                <a16:creationId xmlns:a16="http://schemas.microsoft.com/office/drawing/2014/main" id="{4667F703-4E63-2128-EECB-3BDC00436116}"/>
              </a:ext>
            </a:extLst>
          </p:cNvPr>
          <p:cNvSpPr txBox="1"/>
          <p:nvPr/>
        </p:nvSpPr>
        <p:spPr>
          <a:xfrm>
            <a:off x="3472401" y="3462959"/>
            <a:ext cx="8549475" cy="784830"/>
          </a:xfrm>
          <a:prstGeom prst="rect">
            <a:avLst/>
          </a:prstGeom>
          <a:noFill/>
          <a:ln>
            <a:solidFill>
              <a:schemeClr val="tx1"/>
            </a:solidFill>
          </a:ln>
        </p:spPr>
        <p:txBody>
          <a:bodyPr wrap="square">
            <a:spAutoFit/>
          </a:bodyPr>
          <a:lstStyle/>
          <a:p>
            <a:r>
              <a:rPr lang="en-GB" sz="1500" dirty="0"/>
              <a:t>In </a:t>
            </a:r>
            <a:r>
              <a:rPr lang="en-GB" sz="1500" b="1" dirty="0"/>
              <a:t>Year 9</a:t>
            </a:r>
            <a:r>
              <a:rPr lang="en-GB" sz="1500" dirty="0"/>
              <a:t>, we teach about the topics of </a:t>
            </a:r>
            <a:r>
              <a:rPr lang="en-GB" sz="1500" b="1" dirty="0"/>
              <a:t>Participation</a:t>
            </a:r>
            <a:r>
              <a:rPr lang="en-GB" sz="1500" dirty="0"/>
              <a:t> and </a:t>
            </a:r>
            <a:r>
              <a:rPr lang="en-GB" sz="1500" b="1" dirty="0"/>
              <a:t>Promoting Peace</a:t>
            </a:r>
            <a:r>
              <a:rPr lang="en-GB" sz="1500" dirty="0"/>
              <a:t>. Focused on the damaging impact of 20</a:t>
            </a:r>
            <a:r>
              <a:rPr lang="en-GB" sz="1500" baseline="30000" dirty="0"/>
              <a:t>th</a:t>
            </a:r>
            <a:r>
              <a:rPr lang="en-GB" sz="1500" dirty="0"/>
              <a:t> century conflicts, why World War I wasn’t the war to end all wars and how in the aftermath the League of Nations became a step in the right direction.</a:t>
            </a:r>
          </a:p>
        </p:txBody>
      </p:sp>
    </p:spTree>
    <p:extLst>
      <p:ext uri="{BB962C8B-B14F-4D97-AF65-F5344CB8AC3E}">
        <p14:creationId xmlns:p14="http://schemas.microsoft.com/office/powerpoint/2010/main" val="40194823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42</TotalTime>
  <Words>305</Words>
  <Application>Microsoft Office PowerPoint</Application>
  <PresentationFormat>Widescreen</PresentationFormat>
  <Paragraphs>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Tempus Sans ITC</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Parrish (Staff)</dc:creator>
  <cp:lastModifiedBy>Tom Cross (Staff)</cp:lastModifiedBy>
  <cp:revision>3</cp:revision>
  <dcterms:created xsi:type="dcterms:W3CDTF">2025-07-04T11:40:44Z</dcterms:created>
  <dcterms:modified xsi:type="dcterms:W3CDTF">2025-09-03T14:38:32Z</dcterms:modified>
</cp:coreProperties>
</file>