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5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0" d="100"/>
          <a:sy n="80" d="100"/>
        </p:scale>
        <p:origin x="6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2C431-5484-B271-65B8-7A008EDA43C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0BBC9BA-5E09-F716-8692-B39E31FDA89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7E839F2-6F3C-2339-9578-10C67C595589}"/>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5" name="Footer Placeholder 4">
            <a:extLst>
              <a:ext uri="{FF2B5EF4-FFF2-40B4-BE49-F238E27FC236}">
                <a16:creationId xmlns:a16="http://schemas.microsoft.com/office/drawing/2014/main" id="{598935EB-6E69-2C36-671D-C4DE55C9CD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07EE2B-E6EF-6C24-D007-74D5D07164CF}"/>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2176376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61B3D-F949-4DC9-5751-FC033B8FABE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D2984A7-4BA9-D6A9-274E-FB5B38B2040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B242A6-6A7D-AEAE-7C17-F34795FEB663}"/>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5" name="Footer Placeholder 4">
            <a:extLst>
              <a:ext uri="{FF2B5EF4-FFF2-40B4-BE49-F238E27FC236}">
                <a16:creationId xmlns:a16="http://schemas.microsoft.com/office/drawing/2014/main" id="{F9F9631F-4AF9-217F-6940-5584BB0E8E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0353B4-EDCD-5190-270D-15DE753BAE49}"/>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14283816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B94F15-E70D-0D15-D025-4DEB94A296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9D3475C-928F-CB1C-CD7D-7A004D31637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20B8D1-CF86-F0A0-3320-8B95C7354979}"/>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5" name="Footer Placeholder 4">
            <a:extLst>
              <a:ext uri="{FF2B5EF4-FFF2-40B4-BE49-F238E27FC236}">
                <a16:creationId xmlns:a16="http://schemas.microsoft.com/office/drawing/2014/main" id="{3C5D7A62-251E-A02F-AD6E-0384B4BC75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C173D-507C-2583-3117-19282ED96EA7}"/>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2735157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D4F78-9322-258D-85F3-4D50EA2FD65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68DB8CE-EDBD-95A7-3E74-F0E0DA4DE4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62008A-6005-A770-864A-CB418CF9E96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967B943-25ED-F0D8-B166-2988BAAB0FB2}"/>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6" name="Footer Placeholder 5">
            <a:extLst>
              <a:ext uri="{FF2B5EF4-FFF2-40B4-BE49-F238E27FC236}">
                <a16:creationId xmlns:a16="http://schemas.microsoft.com/office/drawing/2014/main" id="{AF2D9B55-A962-60FF-36AE-39D73F843E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97623F-93DE-46A7-931E-40245D4071AF}"/>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1795441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010EB-B882-3E82-AF57-9ED5322C86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E271B6-D745-AE1D-3ED7-24F15D7D8C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AA3F7D8-4427-50DC-4B6E-3E1FA7CA514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B258172-A626-DB5B-1055-D5B57316A3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0CB64-19BF-6DB8-9FAF-D9CAA4A3E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6EB76E5-BA3A-29C1-2CF7-43B643B0EBF1}"/>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8" name="Footer Placeholder 7">
            <a:extLst>
              <a:ext uri="{FF2B5EF4-FFF2-40B4-BE49-F238E27FC236}">
                <a16:creationId xmlns:a16="http://schemas.microsoft.com/office/drawing/2014/main" id="{D4C49600-311D-A970-DD6A-DD39791120C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E85EB0C-3A6D-01FD-CFC5-92D031A8C133}"/>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27247594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592A2-B835-FD6C-61B2-A5FF71015FF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FF08813-F6B2-2825-B2B7-4D1193024199}"/>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4" name="Footer Placeholder 3">
            <a:extLst>
              <a:ext uri="{FF2B5EF4-FFF2-40B4-BE49-F238E27FC236}">
                <a16:creationId xmlns:a16="http://schemas.microsoft.com/office/drawing/2014/main" id="{3FCD81EA-CC24-03BB-3ECA-C81A4B744D5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03221F7-82B4-3BEA-B01C-5793F4029CE6}"/>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41665221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069E65-A2E5-35A9-4BF7-51E310685158}"/>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3" name="Footer Placeholder 2">
            <a:extLst>
              <a:ext uri="{FF2B5EF4-FFF2-40B4-BE49-F238E27FC236}">
                <a16:creationId xmlns:a16="http://schemas.microsoft.com/office/drawing/2014/main" id="{60D97161-C330-307A-F532-E79132ABD0E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29582F6-996F-96FF-D461-FB49F8DF1BAA}"/>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1375498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05473-DB2E-CEDD-B858-337E6FFCB7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E38F346-3082-9363-145C-20862A7932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C6A0C72-9768-6160-E561-0E9BC0A67E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4B436A-CE35-BB3D-69E6-026C734ACBA3}"/>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6" name="Footer Placeholder 5">
            <a:extLst>
              <a:ext uri="{FF2B5EF4-FFF2-40B4-BE49-F238E27FC236}">
                <a16:creationId xmlns:a16="http://schemas.microsoft.com/office/drawing/2014/main" id="{0429490E-2B87-56E3-67DF-146C22956E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D2A039B-070C-8896-CD3B-44B6FACE55BA}"/>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825961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361E7-936B-E5B8-7FBF-178033BD34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3924FDC-E9BE-8413-32D7-C92791EF66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69E5CF-2933-0E1E-1DCD-A228E1F671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ED7997-4A1F-E997-4109-21E19F823B3A}"/>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6" name="Footer Placeholder 5">
            <a:extLst>
              <a:ext uri="{FF2B5EF4-FFF2-40B4-BE49-F238E27FC236}">
                <a16:creationId xmlns:a16="http://schemas.microsoft.com/office/drawing/2014/main" id="{F781196D-663A-D36A-E0F6-365F2E5D16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CFF5F8-C2A3-DABC-B945-3AA27AFF8F37}"/>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1695635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A7586-9472-1DE7-CD1E-77318503A6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6B44D6-1785-7E08-5269-50F00B6ABBF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D1C9A3D-A9DD-618F-A79A-FD9A8D4DE90F}"/>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5" name="Footer Placeholder 4">
            <a:extLst>
              <a:ext uri="{FF2B5EF4-FFF2-40B4-BE49-F238E27FC236}">
                <a16:creationId xmlns:a16="http://schemas.microsoft.com/office/drawing/2014/main" id="{B799E7DA-866C-3B65-6562-4BFF91F899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518980-44DF-4C90-1D6E-363153B7B5B8}"/>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35119868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0CA8DF-FF89-1888-7BB0-50D894B978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C629D9-2330-78AE-C1AE-AFB00B7EA2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184E20-D8CE-A3FC-3B12-11899AF068F0}"/>
              </a:ext>
            </a:extLst>
          </p:cNvPr>
          <p:cNvSpPr>
            <a:spLocks noGrp="1"/>
          </p:cNvSpPr>
          <p:nvPr>
            <p:ph type="dt" sz="half" idx="10"/>
          </p:nvPr>
        </p:nvSpPr>
        <p:spPr/>
        <p:txBody>
          <a:bodyPr/>
          <a:lstStyle/>
          <a:p>
            <a:fld id="{4E8E9C96-BADE-4A12-B697-20683CB72D96}" type="datetimeFigureOut">
              <a:rPr lang="en-GB" smtClean="0"/>
              <a:t>04/07/2025</a:t>
            </a:fld>
            <a:endParaRPr lang="en-GB"/>
          </a:p>
        </p:txBody>
      </p:sp>
      <p:sp>
        <p:nvSpPr>
          <p:cNvPr id="5" name="Footer Placeholder 4">
            <a:extLst>
              <a:ext uri="{FF2B5EF4-FFF2-40B4-BE49-F238E27FC236}">
                <a16:creationId xmlns:a16="http://schemas.microsoft.com/office/drawing/2014/main" id="{CE90D901-BDE2-CA27-BBBD-07C9C73545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6F058F-6D33-E87C-3CDA-0868F1C14642}"/>
              </a:ext>
            </a:extLst>
          </p:cNvPr>
          <p:cNvSpPr>
            <a:spLocks noGrp="1"/>
          </p:cNvSpPr>
          <p:nvPr>
            <p:ph type="sldNum" sz="quarter" idx="12"/>
          </p:nvPr>
        </p:nvSpPr>
        <p:spPr/>
        <p:txBody>
          <a:bodyPr/>
          <a:lstStyle/>
          <a:p>
            <a:fld id="{044D8172-1D10-45A8-9F3B-A443EF7EBE49}" type="slidenum">
              <a:rPr lang="en-GB" smtClean="0"/>
              <a:t>‹#›</a:t>
            </a:fld>
            <a:endParaRPr lang="en-GB"/>
          </a:p>
        </p:txBody>
      </p:sp>
    </p:spTree>
    <p:extLst>
      <p:ext uri="{BB962C8B-B14F-4D97-AF65-F5344CB8AC3E}">
        <p14:creationId xmlns:p14="http://schemas.microsoft.com/office/powerpoint/2010/main" val="4056945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B655AF-2ED6-D9EC-0BE7-F97685A4337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72FA60-AEC2-47B9-ECCE-FF079C53B5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7CEAB66-D125-FAEB-1FEC-D39A6DA68B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E8E9C96-BADE-4A12-B697-20683CB72D96}" type="datetimeFigureOut">
              <a:rPr lang="en-GB" smtClean="0"/>
              <a:t>04/07/2025</a:t>
            </a:fld>
            <a:endParaRPr lang="en-GB"/>
          </a:p>
        </p:txBody>
      </p:sp>
      <p:sp>
        <p:nvSpPr>
          <p:cNvPr id="5" name="Footer Placeholder 4">
            <a:extLst>
              <a:ext uri="{FF2B5EF4-FFF2-40B4-BE49-F238E27FC236}">
                <a16:creationId xmlns:a16="http://schemas.microsoft.com/office/drawing/2014/main" id="{0123BE57-1DF4-4E5F-9C3F-886CAD845C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49F534E-123F-689A-9A96-4857D9114C7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44D8172-1D10-45A8-9F3B-A443EF7EBE49}" type="slidenum">
              <a:rPr lang="en-GB" smtClean="0"/>
              <a:t>‹#›</a:t>
            </a:fld>
            <a:endParaRPr lang="en-GB"/>
          </a:p>
        </p:txBody>
      </p:sp>
    </p:spTree>
    <p:extLst>
      <p:ext uri="{BB962C8B-B14F-4D97-AF65-F5344CB8AC3E}">
        <p14:creationId xmlns:p14="http://schemas.microsoft.com/office/powerpoint/2010/main" val="358477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BDDAD82-8F98-29D6-6A12-F792EB0C68F8}"/>
              </a:ext>
            </a:extLst>
          </p:cNvPr>
          <p:cNvSpPr/>
          <p:nvPr/>
        </p:nvSpPr>
        <p:spPr>
          <a:xfrm>
            <a:off x="170120" y="6182050"/>
            <a:ext cx="11851760" cy="60519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b="1" i="1" dirty="0">
                <a:solidFill>
                  <a:schemeClr val="bg1"/>
                </a:solidFill>
                <a:latin typeface="Tempus Sans ITC" panose="04020404030D07020202" pitchFamily="82" charset="0"/>
              </a:rPr>
              <a:t>A hub of faith and learning with Christ at its centre</a:t>
            </a:r>
            <a:endParaRPr lang="en-GB" sz="2400" i="1" dirty="0"/>
          </a:p>
        </p:txBody>
      </p:sp>
      <p:sp>
        <p:nvSpPr>
          <p:cNvPr id="4" name="TextBox 3">
            <a:extLst>
              <a:ext uri="{FF2B5EF4-FFF2-40B4-BE49-F238E27FC236}">
                <a16:creationId xmlns:a16="http://schemas.microsoft.com/office/drawing/2014/main" id="{FC8E9EC5-B547-F6A3-FFC1-2EFBAD14B8F2}"/>
              </a:ext>
            </a:extLst>
          </p:cNvPr>
          <p:cNvSpPr txBox="1"/>
          <p:nvPr/>
        </p:nvSpPr>
        <p:spPr>
          <a:xfrm>
            <a:off x="98169" y="807413"/>
            <a:ext cx="10876155" cy="646331"/>
          </a:xfrm>
          <a:prstGeom prst="rect">
            <a:avLst/>
          </a:prstGeom>
          <a:noFill/>
        </p:spPr>
        <p:txBody>
          <a:bodyPr wrap="square" rtlCol="0">
            <a:spAutoFit/>
          </a:bodyPr>
          <a:lstStyle/>
          <a:p>
            <a:pPr algn="ctr"/>
            <a:r>
              <a:rPr lang="en-GB" sz="3600" b="1" dirty="0">
                <a:solidFill>
                  <a:srgbClr val="0070C0"/>
                </a:solidFill>
              </a:rPr>
              <a:t>Catholic Social Teaching in Art and Photography</a:t>
            </a:r>
            <a:endParaRPr lang="en-GB" sz="3200" b="1" dirty="0">
              <a:solidFill>
                <a:srgbClr val="0070C0"/>
              </a:solidFill>
            </a:endParaRPr>
          </a:p>
        </p:txBody>
      </p:sp>
      <p:pic>
        <p:nvPicPr>
          <p:cNvPr id="8" name="Picture 7">
            <a:extLst>
              <a:ext uri="{FF2B5EF4-FFF2-40B4-BE49-F238E27FC236}">
                <a16:creationId xmlns:a16="http://schemas.microsoft.com/office/drawing/2014/main" id="{E3C76FD6-147E-6307-1242-138F3D8FA27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8169" y="200806"/>
            <a:ext cx="6473825" cy="361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1A57FB4A-F1B1-A19E-4339-2A97F05F5545}"/>
              </a:ext>
            </a:extLst>
          </p:cNvPr>
          <p:cNvPicPr>
            <a:picLocks noChangeAspect="1"/>
          </p:cNvPicPr>
          <p:nvPr/>
        </p:nvPicPr>
        <p:blipFill>
          <a:blip r:embed="rId3"/>
          <a:stretch>
            <a:fillRect/>
          </a:stretch>
        </p:blipFill>
        <p:spPr>
          <a:xfrm>
            <a:off x="11073449" y="200806"/>
            <a:ext cx="987638" cy="1274174"/>
          </a:xfrm>
          <a:prstGeom prst="rect">
            <a:avLst/>
          </a:prstGeom>
        </p:spPr>
      </p:pic>
      <p:pic>
        <p:nvPicPr>
          <p:cNvPr id="15" name="Picture 14">
            <a:extLst>
              <a:ext uri="{FF2B5EF4-FFF2-40B4-BE49-F238E27FC236}">
                <a16:creationId xmlns:a16="http://schemas.microsoft.com/office/drawing/2014/main" id="{75EB9ECB-F9EE-B8A6-92E6-C658AA146BBF}"/>
              </a:ext>
            </a:extLst>
          </p:cNvPr>
          <p:cNvPicPr>
            <a:picLocks noChangeAspect="1"/>
          </p:cNvPicPr>
          <p:nvPr/>
        </p:nvPicPr>
        <p:blipFill>
          <a:blip r:embed="rId3"/>
          <a:stretch>
            <a:fillRect/>
          </a:stretch>
        </p:blipFill>
        <p:spPr>
          <a:xfrm>
            <a:off x="11522013" y="6262125"/>
            <a:ext cx="344965" cy="445047"/>
          </a:xfrm>
          <a:prstGeom prst="rect">
            <a:avLst/>
          </a:prstGeom>
        </p:spPr>
      </p:pic>
      <p:sp>
        <p:nvSpPr>
          <p:cNvPr id="7" name="TextBox 6">
            <a:extLst>
              <a:ext uri="{FF2B5EF4-FFF2-40B4-BE49-F238E27FC236}">
                <a16:creationId xmlns:a16="http://schemas.microsoft.com/office/drawing/2014/main" id="{993F806E-742C-1FFD-2ADF-ED4B2497DEC2}"/>
              </a:ext>
            </a:extLst>
          </p:cNvPr>
          <p:cNvSpPr txBox="1"/>
          <p:nvPr/>
        </p:nvSpPr>
        <p:spPr>
          <a:xfrm>
            <a:off x="3968921" y="1835253"/>
            <a:ext cx="7813176" cy="3970318"/>
          </a:xfrm>
          <a:prstGeom prst="rect">
            <a:avLst/>
          </a:prstGeom>
          <a:noFill/>
        </p:spPr>
        <p:txBody>
          <a:bodyPr wrap="square">
            <a:spAutoFit/>
          </a:bodyPr>
          <a:lstStyle/>
          <a:p>
            <a:r>
              <a:rPr lang="en-GB" sz="1400" dirty="0"/>
              <a:t>In KS3 we teach about identity, community, and the environment, which links to the Catholic principle of the dignity of the human person and care for creation, because students explore how each person is unique and valued, and how we are responsible for the world around us. For example, students create expressive self-portraits,  use natural forms and recycled materials in their work.</a:t>
            </a:r>
          </a:p>
          <a:p>
            <a:endParaRPr lang="en-GB" sz="1400" dirty="0"/>
          </a:p>
          <a:p>
            <a:r>
              <a:rPr lang="en-GB" sz="1400" dirty="0"/>
              <a:t>In KS4 we teach about social justice, identity, and global responsibility, which links to the Catholic principles of rights and responsibilities and the common good, because students develop more personal and purposeful artwork that responds to real-world issues. For example, they explore themes such as identity, protest through photography, mixed media and drawing, learning how creative work can be a powerful response to injustice.</a:t>
            </a:r>
          </a:p>
          <a:p>
            <a:endParaRPr lang="en-GB" sz="1400" dirty="0"/>
          </a:p>
          <a:p>
            <a:r>
              <a:rPr lang="en-GB" sz="1400" dirty="0"/>
              <a:t>In KS5 we teach students to take ownership of personal and global themes such as dignity, injustice, and freedom of expression, which links to the Catholic principles of solidarity and the dignity of the human person, because students explore the role of the artist in promoting truth and justice. For example, they investigate contemporary issues through documentary photography, conceptual art, and mixed media, producing thoughtful and independent projects that respond to the world around them.</a:t>
            </a:r>
          </a:p>
        </p:txBody>
      </p:sp>
      <p:grpSp>
        <p:nvGrpSpPr>
          <p:cNvPr id="2" name="Group 1">
            <a:extLst>
              <a:ext uri="{FF2B5EF4-FFF2-40B4-BE49-F238E27FC236}">
                <a16:creationId xmlns:a16="http://schemas.microsoft.com/office/drawing/2014/main" id="{DF92CC49-B329-D234-D07C-BEF31D98E6A8}"/>
              </a:ext>
            </a:extLst>
          </p:cNvPr>
          <p:cNvGrpSpPr/>
          <p:nvPr/>
        </p:nvGrpSpPr>
        <p:grpSpPr>
          <a:xfrm>
            <a:off x="559327" y="2518369"/>
            <a:ext cx="3095898" cy="1737360"/>
            <a:chOff x="6635931" y="2116183"/>
            <a:chExt cx="3095898" cy="1737360"/>
          </a:xfrm>
        </p:grpSpPr>
        <p:sp>
          <p:nvSpPr>
            <p:cNvPr id="3" name="Arrow: Pentagon 2">
              <a:extLst>
                <a:ext uri="{FF2B5EF4-FFF2-40B4-BE49-F238E27FC236}">
                  <a16:creationId xmlns:a16="http://schemas.microsoft.com/office/drawing/2014/main" id="{DF24A47B-E5D3-0E70-B30C-880F47C7C6F6}"/>
                </a:ext>
              </a:extLst>
            </p:cNvPr>
            <p:cNvSpPr/>
            <p:nvPr/>
          </p:nvSpPr>
          <p:spPr>
            <a:xfrm>
              <a:off x="6635931" y="2116183"/>
              <a:ext cx="3095898" cy="1737360"/>
            </a:xfrm>
            <a:prstGeom prst="homePlate">
              <a:avLst/>
            </a:prstGeom>
            <a:solidFill>
              <a:schemeClr val="accent4">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a:extLst>
                <a:ext uri="{FF2B5EF4-FFF2-40B4-BE49-F238E27FC236}">
                  <a16:creationId xmlns:a16="http://schemas.microsoft.com/office/drawing/2014/main" id="{73188346-21CD-2B79-7801-97259F445C83}"/>
                </a:ext>
              </a:extLst>
            </p:cNvPr>
            <p:cNvPicPr>
              <a:picLocks noChangeAspect="1"/>
            </p:cNvPicPr>
            <p:nvPr/>
          </p:nvPicPr>
          <p:blipFill>
            <a:blip r:embed="rId4"/>
            <a:stretch>
              <a:fillRect/>
            </a:stretch>
          </p:blipFill>
          <p:spPr>
            <a:xfrm>
              <a:off x="6803837" y="2254738"/>
              <a:ext cx="994689" cy="1487386"/>
            </a:xfrm>
            <a:prstGeom prst="rect">
              <a:avLst/>
            </a:prstGeom>
          </p:spPr>
        </p:pic>
        <p:sp>
          <p:nvSpPr>
            <p:cNvPr id="9" name="TextBox 8">
              <a:extLst>
                <a:ext uri="{FF2B5EF4-FFF2-40B4-BE49-F238E27FC236}">
                  <a16:creationId xmlns:a16="http://schemas.microsoft.com/office/drawing/2014/main" id="{90B324DB-8A3B-C35E-68A2-B01C7ADB9747}"/>
                </a:ext>
              </a:extLst>
            </p:cNvPr>
            <p:cNvSpPr txBox="1"/>
            <p:nvPr/>
          </p:nvSpPr>
          <p:spPr>
            <a:xfrm>
              <a:off x="7798526" y="2500164"/>
              <a:ext cx="1252310" cy="1015663"/>
            </a:xfrm>
            <a:prstGeom prst="rect">
              <a:avLst/>
            </a:prstGeom>
            <a:noFill/>
          </p:spPr>
          <p:txBody>
            <a:bodyPr wrap="square" rtlCol="0">
              <a:spAutoFit/>
            </a:bodyPr>
            <a:lstStyle/>
            <a:p>
              <a:pPr algn="ctr"/>
              <a:r>
                <a:rPr lang="en-GB" sz="2000" b="1" dirty="0"/>
                <a:t>Catholic Social Teaching</a:t>
              </a:r>
            </a:p>
          </p:txBody>
        </p:sp>
      </p:grpSp>
    </p:spTree>
    <p:extLst>
      <p:ext uri="{BB962C8B-B14F-4D97-AF65-F5344CB8AC3E}">
        <p14:creationId xmlns:p14="http://schemas.microsoft.com/office/powerpoint/2010/main" val="4019482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TotalTime>
  <Words>251</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Tempus Sans ITC</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 Williams (Staff)</dc:creator>
  <cp:lastModifiedBy>Ali Williams (Staff)</cp:lastModifiedBy>
  <cp:revision>1</cp:revision>
  <dcterms:created xsi:type="dcterms:W3CDTF">2025-07-04T13:42:01Z</dcterms:created>
  <dcterms:modified xsi:type="dcterms:W3CDTF">2025-07-04T13:50:31Z</dcterms:modified>
</cp:coreProperties>
</file>