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415" r:id="rId2"/>
    <p:sldId id="416" r:id="rId3"/>
    <p:sldId id="294"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73317F-81DD-4258-97A9-45C0882B4D7D}" v="19" dt="2025-07-04T12:53:53.4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58" autoAdjust="0"/>
    <p:restoredTop sz="94660"/>
  </p:normalViewPr>
  <p:slideViewPr>
    <p:cSldViewPr snapToGrid="0">
      <p:cViewPr varScale="1">
        <p:scale>
          <a:sx n="59" d="100"/>
          <a:sy n="59" d="100"/>
        </p:scale>
        <p:origin x="90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A80E69-1647-4AA5-8412-42DA3F5EFCFF}" type="datetimeFigureOut">
              <a:rPr lang="en-GB" smtClean="0"/>
              <a:t>04/07/2025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43FC4F-0C1D-44A5-8F34-0C9AADB49265}" type="slidenum">
              <a:rPr lang="en-GB" smtClean="0"/>
              <a:t>‹#›</a:t>
            </a:fld>
            <a:endParaRPr lang="en-GB"/>
          </a:p>
        </p:txBody>
      </p:sp>
    </p:spTree>
    <p:extLst>
      <p:ext uri="{BB962C8B-B14F-4D97-AF65-F5344CB8AC3E}">
        <p14:creationId xmlns:p14="http://schemas.microsoft.com/office/powerpoint/2010/main" val="2203091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026C-201F-A89B-6A20-C29372B209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A44673-0DBA-AF9A-8948-4AB926665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6E4D13-8A0C-00DF-981D-1D8889CFA92E}"/>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D2B3843A-6D5C-21DE-E177-915940166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839CF-5336-DBBD-309A-358E4A4735EE}"/>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029575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925E6-F909-CEFD-653E-53FA439C5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491D1-F836-6588-9BFD-9E25C3648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77786-18C6-CE5D-8BBB-E0FED0713573}"/>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2283FBFD-5D8E-80F6-7227-5C2E42D65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7E1-47C2-7B50-DBE6-304218156434}"/>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93634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2D6A0-589A-40EA-0E1C-ACF93FF037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3D02D1-12E1-BD9C-8AD2-D304D35A14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A937AB-5DDF-0F39-0AC0-9DDBA813B12C}"/>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C98D9E29-F1A8-C6B7-C649-481DA394E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3C131C-1516-24C4-8CC6-58B918D9C26F}"/>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49679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C955-40F2-5AA0-F13A-129541F3D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906E1-EB1A-4182-FBB7-2B68B9A0E6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A0EE67-A7D8-9DE8-1ABB-781F917FEB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5CC9E1-7BB4-3BF8-BA83-94AC3157E1C1}"/>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1CB22F86-BD12-75AB-98E8-A4B43B091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F81CB-D6A8-AC42-1A86-89C287AC3DD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651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28E10-D093-6BB8-4EDD-5DE72F91C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C4885-934A-EA11-6FC4-3FDE77727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AEE50A-599E-045B-69C4-5A7F064FC5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62F185-1646-18DD-11E0-4D1C1F36FD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F4E97C-9C1C-BD21-E0A8-E0FB920AE0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99BB7-7D29-DB8A-1F12-43D614C80617}"/>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8" name="Footer Placeholder 7">
            <a:extLst>
              <a:ext uri="{FF2B5EF4-FFF2-40B4-BE49-F238E27FC236}">
                <a16:creationId xmlns:a16="http://schemas.microsoft.com/office/drawing/2014/main" id="{CE215847-6824-DC1F-2B5F-ADF4FF8B13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0B730B-A07A-CA9F-D6C8-B6F06D4CDB7C}"/>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849749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6F65-CA44-5428-ED49-36E8E18F7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37E06B-4C6D-8D64-1CD4-9EA9DD7E037B}"/>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4" name="Footer Placeholder 3">
            <a:extLst>
              <a:ext uri="{FF2B5EF4-FFF2-40B4-BE49-F238E27FC236}">
                <a16:creationId xmlns:a16="http://schemas.microsoft.com/office/drawing/2014/main" id="{1F2E2293-5192-44E5-35ED-36A0EE1EE2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E190A9-9AD6-8EDE-3158-5780045FCA0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45148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0570E4-EF8D-7F81-D402-8FBD761085E2}"/>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3" name="Footer Placeholder 2">
            <a:extLst>
              <a:ext uri="{FF2B5EF4-FFF2-40B4-BE49-F238E27FC236}">
                <a16:creationId xmlns:a16="http://schemas.microsoft.com/office/drawing/2014/main" id="{D0D95861-B50A-681B-962B-BF1145DC9B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FC0CA7-B78B-3732-EB72-EC0F07892BE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046135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8CFC-0917-0333-94D2-8BB79BCD9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58B151-2628-BD55-C929-7089EBD0F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2E0AB-DDA2-1D54-177C-5360B4351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96C8AD-1892-B61E-1981-7DC234EBC735}"/>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52AC514C-CE43-3F31-FD57-F679CD292D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74F3E-0DD1-A827-3897-1D2FB4C2D6A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253725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AB06A-6C4A-F40F-666C-F4929BEC1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99640-A1B3-BB3A-CBA7-3B7E11C75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25EDD2-B52E-F6BE-6317-8F3936CA2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553EB-C695-E53A-712E-BAE388B8272A}"/>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072094FE-1C76-73DB-7AAF-C5EBF2F38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1A70-1B78-6CD9-6D92-F4F597A91F2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605803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155F-9402-8DBF-E0A8-C00B5041B5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D365F8-69C2-2C70-67D0-A82217C50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2FFBB-2868-B28E-7EB4-1885B3631B08}"/>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9CAEB21D-34D6-D26A-8E3F-584453AA6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A32B9-5447-AF89-B6DA-C8015CA3037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17318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B9CDF-EF7C-540D-6AB9-A6B37CF881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B2D56-BEB6-08A0-01CF-9EC80C781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008AB-2E79-458D-3336-7E2FCC07513B}"/>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2B018EE6-0DB7-6D99-896A-AD50E2DFC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B663B-DEC7-6AB3-2F9E-D4C359FC2D0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586281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0AB5E5-D4C9-8B0E-64AA-108AF5855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AD50B-FB47-108B-1BC6-942C3FA494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76B58-2CD8-6017-92E6-741CCC8B5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52E66D45-DA4D-C456-9C37-315F0E477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BCF73-9B77-8021-B530-E0E0044F98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C46E-F768-4BEE-8E6A-653AEFBF2BD4}" type="slidenum">
              <a:rPr lang="en-GB" smtClean="0"/>
              <a:t>‹#›</a:t>
            </a:fld>
            <a:endParaRPr lang="en-GB"/>
          </a:p>
        </p:txBody>
      </p:sp>
    </p:spTree>
    <p:extLst>
      <p:ext uri="{BB962C8B-B14F-4D97-AF65-F5344CB8AC3E}">
        <p14:creationId xmlns:p14="http://schemas.microsoft.com/office/powerpoint/2010/main" val="3773857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dirty="0">
                <a:solidFill>
                  <a:srgbClr val="0070C0"/>
                </a:solidFill>
              </a:rPr>
              <a:t>Catholic Social Teaching in Music</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1779697"/>
            <a:ext cx="5733699" cy="1477328"/>
          </a:xfrm>
          <a:prstGeom prst="rect">
            <a:avLst/>
          </a:prstGeom>
          <a:noFill/>
        </p:spPr>
        <p:txBody>
          <a:bodyPr wrap="square">
            <a:spAutoFit/>
          </a:bodyPr>
          <a:lstStyle/>
          <a:p>
            <a:r>
              <a:rPr lang="en-GB" dirty="0"/>
              <a:t>In KS3 we teach students to create music together and work on their ensemble skills in performance. This related to the Catholic Social Teaching Principals of solidarity and participation as students put aside their differences to explore their creativity.</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0" name="TextBox 9">
            <a:extLst>
              <a:ext uri="{FF2B5EF4-FFF2-40B4-BE49-F238E27FC236}">
                <a16:creationId xmlns:a16="http://schemas.microsoft.com/office/drawing/2014/main" id="{26063EF9-6EF1-093F-2E80-F24FD82A417E}"/>
              </a:ext>
            </a:extLst>
          </p:cNvPr>
          <p:cNvSpPr txBox="1"/>
          <p:nvPr/>
        </p:nvSpPr>
        <p:spPr>
          <a:xfrm>
            <a:off x="4649913" y="3517065"/>
            <a:ext cx="5733699" cy="2308324"/>
          </a:xfrm>
          <a:prstGeom prst="rect">
            <a:avLst/>
          </a:prstGeom>
          <a:noFill/>
        </p:spPr>
        <p:txBody>
          <a:bodyPr wrap="square">
            <a:spAutoFit/>
          </a:bodyPr>
          <a:lstStyle/>
          <a:p>
            <a:r>
              <a:rPr lang="en-GB" dirty="0"/>
              <a:t>We also teach about how music is used for positive social change focusing on protest songs, artist campaigns, and the positive effects of musical events and activities on our community and individuals. The principal of rights and responsibilities is a key component to this topic. The protest songs cover a range of topics from war and violence to global warming and pollution which link to the principals of the common good and stewardship of creation.</a:t>
            </a:r>
          </a:p>
        </p:txBody>
      </p:sp>
    </p:spTree>
    <p:extLst>
      <p:ext uri="{BB962C8B-B14F-4D97-AF65-F5344CB8AC3E}">
        <p14:creationId xmlns:p14="http://schemas.microsoft.com/office/powerpoint/2010/main" val="124878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algn="ctr"/>
            <a:r>
              <a:rPr lang="en-GB" sz="5400" dirty="0">
                <a:solidFill>
                  <a:srgbClr val="0070C0"/>
                </a:solidFill>
              </a:rPr>
              <a:t>Catholic Social Teaching in Music</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649914" y="1779697"/>
            <a:ext cx="5733699" cy="1200329"/>
          </a:xfrm>
          <a:prstGeom prst="rect">
            <a:avLst/>
          </a:prstGeom>
          <a:noFill/>
        </p:spPr>
        <p:txBody>
          <a:bodyPr wrap="square">
            <a:spAutoFit/>
          </a:bodyPr>
          <a:lstStyle/>
          <a:p>
            <a:r>
              <a:rPr lang="en-GB" dirty="0"/>
              <a:t>In KS4 we teach about musical styles from around the world which often get overlooked in Western arts. Students learn about the unique contextual origins of these styles which links to the principal of human dignity. </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2" name="TextBox 11">
            <a:extLst>
              <a:ext uri="{FF2B5EF4-FFF2-40B4-BE49-F238E27FC236}">
                <a16:creationId xmlns:a16="http://schemas.microsoft.com/office/drawing/2014/main" id="{7CB0C9DA-FE78-80BB-7FD1-5CE6ADCFD5B2}"/>
              </a:ext>
            </a:extLst>
          </p:cNvPr>
          <p:cNvSpPr txBox="1"/>
          <p:nvPr/>
        </p:nvSpPr>
        <p:spPr>
          <a:xfrm>
            <a:off x="4649913" y="3305773"/>
            <a:ext cx="5733699" cy="1754326"/>
          </a:xfrm>
          <a:prstGeom prst="rect">
            <a:avLst/>
          </a:prstGeom>
          <a:noFill/>
        </p:spPr>
        <p:txBody>
          <a:bodyPr wrap="square">
            <a:spAutoFit/>
          </a:bodyPr>
          <a:lstStyle/>
          <a:p>
            <a:r>
              <a:rPr lang="en-GB" dirty="0"/>
              <a:t>We also teach composition workshops which focus on allowing students to explore their creativity in new and effective ways. They work as a class initially to write their own music to various prompts and the principals of participation and solidarity within that group are emphasised throughout these workshops.</a:t>
            </a:r>
          </a:p>
        </p:txBody>
      </p:sp>
    </p:spTree>
    <p:extLst>
      <p:ext uri="{BB962C8B-B14F-4D97-AF65-F5344CB8AC3E}">
        <p14:creationId xmlns:p14="http://schemas.microsoft.com/office/powerpoint/2010/main" val="2081580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55C60-AF46-7295-2E03-E2C7DC8DA045}"/>
              </a:ext>
            </a:extLst>
          </p:cNvPr>
          <p:cNvSpPr>
            <a:spLocks noGrp="1"/>
          </p:cNvSpPr>
          <p:nvPr>
            <p:ph type="title"/>
          </p:nvPr>
        </p:nvSpPr>
        <p:spPr>
          <a:xfrm>
            <a:off x="1033111" y="317236"/>
            <a:ext cx="5781356" cy="1325563"/>
          </a:xfrm>
        </p:spPr>
        <p:txBody>
          <a:bodyPr/>
          <a:lstStyle/>
          <a:p>
            <a:r>
              <a:rPr lang="en-GB" dirty="0"/>
              <a:t>Department: Music</a:t>
            </a:r>
          </a:p>
        </p:txBody>
      </p:sp>
      <p:sp>
        <p:nvSpPr>
          <p:cNvPr id="3" name="Content Placeholder 2">
            <a:extLst>
              <a:ext uri="{FF2B5EF4-FFF2-40B4-BE49-F238E27FC236}">
                <a16:creationId xmlns:a16="http://schemas.microsoft.com/office/drawing/2014/main" id="{52B26C4E-1C3D-9889-59BF-BF4A8DFAB2FB}"/>
              </a:ext>
            </a:extLst>
          </p:cNvPr>
          <p:cNvSpPr>
            <a:spLocks noGrp="1"/>
          </p:cNvSpPr>
          <p:nvPr>
            <p:ph idx="1"/>
          </p:nvPr>
        </p:nvSpPr>
        <p:spPr>
          <a:xfrm>
            <a:off x="838200" y="1346901"/>
            <a:ext cx="7271657" cy="2708014"/>
          </a:xfrm>
        </p:spPr>
        <p:txBody>
          <a:bodyPr>
            <a:normAutofit fontScale="85000" lnSpcReduction="10000"/>
          </a:bodyPr>
          <a:lstStyle/>
          <a:p>
            <a:pPr marL="0" indent="0">
              <a:buNone/>
            </a:pPr>
            <a:r>
              <a:rPr lang="en-GB" dirty="0"/>
              <a:t>Essential information: </a:t>
            </a:r>
            <a:r>
              <a:rPr lang="en-GB" sz="2400" b="0" i="1" dirty="0">
                <a:solidFill>
                  <a:srgbClr val="212529"/>
                </a:solidFill>
                <a:effectLst/>
              </a:rPr>
              <a:t>Mary Lou Williams was an American jazz pianist and composer. She experienced troubles in her childhood home life and later on in her marriage. She converted to Catholicism in a time of distress and found a passion for serving God by utilisin</a:t>
            </a:r>
            <a:r>
              <a:rPr lang="en-GB" sz="2400" i="1" dirty="0">
                <a:solidFill>
                  <a:srgbClr val="212529"/>
                </a:solidFill>
              </a:rPr>
              <a:t>g her exceptional gifts to create music. </a:t>
            </a:r>
          </a:p>
          <a:p>
            <a:pPr marL="0" indent="0">
              <a:buNone/>
            </a:pPr>
            <a:r>
              <a:rPr lang="en-GB" dirty="0"/>
              <a:t>Born: </a:t>
            </a:r>
            <a:r>
              <a:rPr lang="en-GB" sz="2400" b="0" i="1" dirty="0">
                <a:solidFill>
                  <a:srgbClr val="212529"/>
                </a:solidFill>
                <a:effectLst/>
              </a:rPr>
              <a:t>1910</a:t>
            </a:r>
            <a:endParaRPr lang="en-GB" sz="2400" dirty="0"/>
          </a:p>
          <a:p>
            <a:pPr marL="0" indent="0">
              <a:buNone/>
            </a:pPr>
            <a:r>
              <a:rPr lang="en-GB" dirty="0"/>
              <a:t>Died:</a:t>
            </a:r>
            <a:r>
              <a:rPr lang="en-GB" i="1" dirty="0">
                <a:solidFill>
                  <a:srgbClr val="212529"/>
                </a:solidFill>
              </a:rPr>
              <a:t> </a:t>
            </a:r>
            <a:r>
              <a:rPr lang="en-GB" sz="2400" b="0" i="1" dirty="0">
                <a:solidFill>
                  <a:srgbClr val="212529"/>
                </a:solidFill>
                <a:effectLst/>
              </a:rPr>
              <a:t>1981</a:t>
            </a:r>
            <a:endParaRPr lang="en-GB" sz="2400" dirty="0"/>
          </a:p>
          <a:p>
            <a:pPr marL="0" indent="0">
              <a:buNone/>
            </a:pPr>
            <a:r>
              <a:rPr lang="en-GB" dirty="0"/>
              <a:t>Place of birth: </a:t>
            </a:r>
            <a:r>
              <a:rPr lang="en-GB" sz="2400" i="1" dirty="0"/>
              <a:t>Atlanta, Georgia</a:t>
            </a:r>
            <a:endParaRPr lang="en-GB" i="1" dirty="0"/>
          </a:p>
        </p:txBody>
      </p:sp>
      <p:sp>
        <p:nvSpPr>
          <p:cNvPr id="4" name="TextBox 3">
            <a:extLst>
              <a:ext uri="{FF2B5EF4-FFF2-40B4-BE49-F238E27FC236}">
                <a16:creationId xmlns:a16="http://schemas.microsoft.com/office/drawing/2014/main" id="{1CD1740E-F4F2-B676-DA96-D6C2C219078F}"/>
              </a:ext>
            </a:extLst>
          </p:cNvPr>
          <p:cNvSpPr txBox="1"/>
          <p:nvPr/>
        </p:nvSpPr>
        <p:spPr>
          <a:xfrm>
            <a:off x="8395672" y="259644"/>
            <a:ext cx="4068473" cy="646331"/>
          </a:xfrm>
          <a:prstGeom prst="rect">
            <a:avLst/>
          </a:prstGeom>
          <a:noFill/>
        </p:spPr>
        <p:txBody>
          <a:bodyPr wrap="square" rtlCol="0">
            <a:spAutoFit/>
          </a:bodyPr>
          <a:lstStyle/>
          <a:p>
            <a:r>
              <a:rPr lang="en-GB" sz="3600" b="1" dirty="0"/>
              <a:t>Mary Lou Williams</a:t>
            </a:r>
          </a:p>
        </p:txBody>
      </p:sp>
      <p:sp>
        <p:nvSpPr>
          <p:cNvPr id="5" name="TextBox 4">
            <a:extLst>
              <a:ext uri="{FF2B5EF4-FFF2-40B4-BE49-F238E27FC236}">
                <a16:creationId xmlns:a16="http://schemas.microsoft.com/office/drawing/2014/main" id="{99D62A26-9FFE-7D5A-ADB1-23576EE9256D}"/>
              </a:ext>
            </a:extLst>
          </p:cNvPr>
          <p:cNvSpPr txBox="1"/>
          <p:nvPr/>
        </p:nvSpPr>
        <p:spPr>
          <a:xfrm>
            <a:off x="838199" y="4054915"/>
            <a:ext cx="7749209" cy="2800767"/>
          </a:xfrm>
          <a:prstGeom prst="rect">
            <a:avLst/>
          </a:prstGeom>
          <a:noFill/>
        </p:spPr>
        <p:txBody>
          <a:bodyPr wrap="square" rtlCol="0">
            <a:spAutoFit/>
          </a:bodyPr>
          <a:lstStyle/>
          <a:p>
            <a:r>
              <a:rPr lang="en-GB" b="1" dirty="0"/>
              <a:t>Why is this person of interest to this department?</a:t>
            </a:r>
          </a:p>
          <a:p>
            <a:endParaRPr lang="en-GB" sz="2000" b="1" dirty="0"/>
          </a:p>
          <a:p>
            <a:pPr marL="0" indent="0">
              <a:buNone/>
            </a:pPr>
            <a:r>
              <a:rPr lang="en-GB" sz="2000" i="1" dirty="0">
                <a:solidFill>
                  <a:srgbClr val="212529"/>
                </a:solidFill>
              </a:rPr>
              <a:t>She brought a love of God into jazz spaces and challenged the social preconceptions surrounding the genre and the people associated with it. Her aim was to sanctify spaces that people assumed were redolent of sin. Williams saw jazz music as a balm for those who suffer and used the music itself to spread the messages of God in her compositions. She was highly resilient after suffering herself in a society full of prejudice.</a:t>
            </a:r>
            <a:endParaRPr lang="en-GB" b="1" dirty="0"/>
          </a:p>
          <a:p>
            <a:endParaRPr lang="en-GB" b="1" dirty="0"/>
          </a:p>
        </p:txBody>
      </p:sp>
      <p:pic>
        <p:nvPicPr>
          <p:cNvPr id="6" name="Picture 3">
            <a:extLst>
              <a:ext uri="{FF2B5EF4-FFF2-40B4-BE49-F238E27FC236}">
                <a16:creationId xmlns:a16="http://schemas.microsoft.com/office/drawing/2014/main" id="{0554C1B3-C38F-ADFB-53C3-A00A9CB2C58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12470" y="271275"/>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extLst>
              <a:ext uri="{FF2B5EF4-FFF2-40B4-BE49-F238E27FC236}">
                <a16:creationId xmlns:a16="http://schemas.microsoft.com/office/drawing/2014/main" id="{CEB31A8B-DCE0-6A6B-896D-A1E9A98FA8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22" y="73906"/>
            <a:ext cx="982489" cy="1272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descr="Mary Lou Williams: an inspiration to women in jazz - JAZZ.FM91">
            <a:extLst>
              <a:ext uri="{FF2B5EF4-FFF2-40B4-BE49-F238E27FC236}">
                <a16:creationId xmlns:a16="http://schemas.microsoft.com/office/drawing/2014/main" id="{210FAF50-0651-80DE-F5EA-8A93DFD08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2771" y="905975"/>
            <a:ext cx="3196581" cy="31116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Mary Lou Williams: Live at the Cookery review – a unique talent | Jazz |  The Guardian">
            <a:extLst>
              <a:ext uri="{FF2B5EF4-FFF2-40B4-BE49-F238E27FC236}">
                <a16:creationId xmlns:a16="http://schemas.microsoft.com/office/drawing/2014/main" id="{40FB57D0-26CE-3EC9-8FB8-F785F1E144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89363" y="3592286"/>
            <a:ext cx="3006070" cy="300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033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33146</TotalTime>
  <Words>408</Words>
  <Application>Microsoft Office PowerPoint</Application>
  <PresentationFormat>Widescreen</PresentationFormat>
  <Paragraphs>19</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Aptos</vt:lpstr>
      <vt:lpstr>Arial</vt:lpstr>
      <vt:lpstr>Calibri</vt:lpstr>
      <vt:lpstr>Calibri Light</vt:lpstr>
      <vt:lpstr>Tempus Sans ITC</vt:lpstr>
      <vt:lpstr>Office Theme</vt:lpstr>
      <vt:lpstr>PowerPoint Presentation</vt:lpstr>
      <vt:lpstr>PowerPoint Presentation</vt:lpstr>
      <vt:lpstr>Department: Music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Mawn</dc:creator>
  <cp:lastModifiedBy>Phoebe Brogden (Staff)</cp:lastModifiedBy>
  <cp:revision>21</cp:revision>
  <cp:lastPrinted>2024-09-27T13:16:23Z</cp:lastPrinted>
  <dcterms:created xsi:type="dcterms:W3CDTF">2024-09-11T20:32:16Z</dcterms:created>
  <dcterms:modified xsi:type="dcterms:W3CDTF">2025-07-04T12:56:17Z</dcterms:modified>
</cp:coreProperties>
</file>