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notesMasterIdLst>
    <p:notesMasterId r:id="rId3"/>
  </p:notesMasterIdLst>
  <p:sldIdLst>
    <p:sldId id="256" r:id="rId2"/>
  </p:sldIdLst>
  <p:sldSz cx="9720263" cy="17640300"/>
  <p:notesSz cx="6797675" cy="9926638"/>
  <p:defaultTextStyle>
    <a:defPPr>
      <a:defRPr lang="en-US"/>
    </a:defPPr>
    <a:lvl1pPr marL="0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1pPr>
    <a:lvl2pPr marL="547237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2pPr>
    <a:lvl3pPr marL="1094475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3pPr>
    <a:lvl4pPr marL="1641713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4pPr>
    <a:lvl5pPr marL="2188951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5pPr>
    <a:lvl6pPr marL="2736188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6pPr>
    <a:lvl7pPr marL="3283426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7pPr>
    <a:lvl8pPr marL="3830663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8pPr>
    <a:lvl9pPr marL="4377902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44856"/>
    <a:srgbClr val="175A68"/>
    <a:srgbClr val="FE5E00"/>
    <a:srgbClr val="F8B308"/>
    <a:srgbClr val="FF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 horzBarState="maximized">
    <p:restoredLeft sz="50000" autoAdjust="0"/>
    <p:restoredTop sz="95833" autoAdjust="0"/>
  </p:normalViewPr>
  <p:slideViewPr>
    <p:cSldViewPr snapToGrid="0">
      <p:cViewPr>
        <p:scale>
          <a:sx n="82" d="100"/>
          <a:sy n="82" d="100"/>
        </p:scale>
        <p:origin x="1332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27EA94C-77A3-2040-8584-2856F8330D11}" type="datetimeFigureOut">
              <a:rPr lang="en-US" smtClean="0"/>
              <a:t>6/7/2022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476500" y="1241425"/>
            <a:ext cx="184467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76788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E0A575A-FE42-F34E-BE8D-35435E3FEA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44872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1pPr>
    <a:lvl2pPr marL="465338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2pPr>
    <a:lvl3pPr marL="930676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3pPr>
    <a:lvl4pPr marL="1396014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4pPr>
    <a:lvl5pPr marL="1861353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5pPr>
    <a:lvl6pPr marL="2326691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6pPr>
    <a:lvl7pPr marL="2792029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7pPr>
    <a:lvl8pPr marL="3257367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8pPr>
    <a:lvl9pPr marL="3722705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476500" y="1241425"/>
            <a:ext cx="1844675" cy="334962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0A575A-FE42-F34E-BE8D-35435E3FEA7C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24752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29020" y="2886967"/>
            <a:ext cx="8262224" cy="6141438"/>
          </a:xfrm>
        </p:spPr>
        <p:txBody>
          <a:bodyPr anchor="b"/>
          <a:lstStyle>
            <a:lvl1pPr algn="ctr">
              <a:defRPr sz="6378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5033" y="9265242"/>
            <a:ext cx="7290197" cy="4258988"/>
          </a:xfrm>
        </p:spPr>
        <p:txBody>
          <a:bodyPr/>
          <a:lstStyle>
            <a:lvl1pPr marL="0" indent="0" algn="ctr">
              <a:buNone/>
              <a:defRPr sz="2551"/>
            </a:lvl1pPr>
            <a:lvl2pPr marL="486004" indent="0" algn="ctr">
              <a:buNone/>
              <a:defRPr sz="2126"/>
            </a:lvl2pPr>
            <a:lvl3pPr marL="972007" indent="0" algn="ctr">
              <a:buNone/>
              <a:defRPr sz="1913"/>
            </a:lvl3pPr>
            <a:lvl4pPr marL="1458011" indent="0" algn="ctr">
              <a:buNone/>
              <a:defRPr sz="1701"/>
            </a:lvl4pPr>
            <a:lvl5pPr marL="1944014" indent="0" algn="ctr">
              <a:buNone/>
              <a:defRPr sz="1701"/>
            </a:lvl5pPr>
            <a:lvl6pPr marL="2430018" indent="0" algn="ctr">
              <a:buNone/>
              <a:defRPr sz="1701"/>
            </a:lvl6pPr>
            <a:lvl7pPr marL="2916022" indent="0" algn="ctr">
              <a:buNone/>
              <a:defRPr sz="1701"/>
            </a:lvl7pPr>
            <a:lvl8pPr marL="3402025" indent="0" algn="ctr">
              <a:buNone/>
              <a:defRPr sz="1701"/>
            </a:lvl8pPr>
            <a:lvl9pPr marL="3888029" indent="0" algn="ctr">
              <a:buNone/>
              <a:defRPr sz="1701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07/06/2022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9835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07/06/2022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45203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3206" y="4397830"/>
            <a:ext cx="8383727" cy="7337874"/>
          </a:xfrm>
        </p:spPr>
        <p:txBody>
          <a:bodyPr anchor="b"/>
          <a:lstStyle>
            <a:lvl1pPr>
              <a:defRPr sz="6378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3206" y="11805123"/>
            <a:ext cx="8383727" cy="3858814"/>
          </a:xfrm>
        </p:spPr>
        <p:txBody>
          <a:bodyPr/>
          <a:lstStyle>
            <a:lvl1pPr marL="0" indent="0">
              <a:buNone/>
              <a:defRPr sz="2551">
                <a:solidFill>
                  <a:schemeClr val="tx1"/>
                </a:solidFill>
              </a:defRPr>
            </a:lvl1pPr>
            <a:lvl2pPr marL="486004" indent="0">
              <a:buNone/>
              <a:defRPr sz="2126">
                <a:solidFill>
                  <a:schemeClr val="tx1">
                    <a:tint val="75000"/>
                  </a:schemeClr>
                </a:solidFill>
              </a:defRPr>
            </a:lvl2pPr>
            <a:lvl3pPr marL="972007" indent="0">
              <a:buNone/>
              <a:defRPr sz="1913">
                <a:solidFill>
                  <a:schemeClr val="tx1">
                    <a:tint val="75000"/>
                  </a:schemeClr>
                </a:solidFill>
              </a:defRPr>
            </a:lvl3pPr>
            <a:lvl4pPr marL="1458011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4pPr>
            <a:lvl5pPr marL="1944014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5pPr>
            <a:lvl6pPr marL="2430018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6pPr>
            <a:lvl7pPr marL="2916022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7pPr>
            <a:lvl8pPr marL="3402025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8pPr>
            <a:lvl9pPr marL="3888029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07/06/2022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37057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68268" y="4695913"/>
            <a:ext cx="4131112" cy="1119260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20883" y="4695913"/>
            <a:ext cx="4131112" cy="1119260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07/06/2022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35877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939186"/>
            <a:ext cx="8383727" cy="340964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9535" y="4324325"/>
            <a:ext cx="4112126" cy="2119285"/>
          </a:xfrm>
        </p:spPr>
        <p:txBody>
          <a:bodyPr anchor="b"/>
          <a:lstStyle>
            <a:lvl1pPr marL="0" indent="0">
              <a:buNone/>
              <a:defRPr sz="2551" b="1"/>
            </a:lvl1pPr>
            <a:lvl2pPr marL="486004" indent="0">
              <a:buNone/>
              <a:defRPr sz="2126" b="1"/>
            </a:lvl2pPr>
            <a:lvl3pPr marL="972007" indent="0">
              <a:buNone/>
              <a:defRPr sz="1913" b="1"/>
            </a:lvl3pPr>
            <a:lvl4pPr marL="1458011" indent="0">
              <a:buNone/>
              <a:defRPr sz="1701" b="1"/>
            </a:lvl4pPr>
            <a:lvl5pPr marL="1944014" indent="0">
              <a:buNone/>
              <a:defRPr sz="1701" b="1"/>
            </a:lvl5pPr>
            <a:lvl6pPr marL="2430018" indent="0">
              <a:buNone/>
              <a:defRPr sz="1701" b="1"/>
            </a:lvl6pPr>
            <a:lvl7pPr marL="2916022" indent="0">
              <a:buNone/>
              <a:defRPr sz="1701" b="1"/>
            </a:lvl7pPr>
            <a:lvl8pPr marL="3402025" indent="0">
              <a:buNone/>
              <a:defRPr sz="1701" b="1"/>
            </a:lvl8pPr>
            <a:lvl9pPr marL="3888029" indent="0">
              <a:buNone/>
              <a:defRPr sz="1701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9535" y="6443610"/>
            <a:ext cx="4112126" cy="947757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20884" y="4324325"/>
            <a:ext cx="4132378" cy="2119285"/>
          </a:xfrm>
        </p:spPr>
        <p:txBody>
          <a:bodyPr anchor="b"/>
          <a:lstStyle>
            <a:lvl1pPr marL="0" indent="0">
              <a:buNone/>
              <a:defRPr sz="2551" b="1"/>
            </a:lvl1pPr>
            <a:lvl2pPr marL="486004" indent="0">
              <a:buNone/>
              <a:defRPr sz="2126" b="1"/>
            </a:lvl2pPr>
            <a:lvl3pPr marL="972007" indent="0">
              <a:buNone/>
              <a:defRPr sz="1913" b="1"/>
            </a:lvl3pPr>
            <a:lvl4pPr marL="1458011" indent="0">
              <a:buNone/>
              <a:defRPr sz="1701" b="1"/>
            </a:lvl4pPr>
            <a:lvl5pPr marL="1944014" indent="0">
              <a:buNone/>
              <a:defRPr sz="1701" b="1"/>
            </a:lvl5pPr>
            <a:lvl6pPr marL="2430018" indent="0">
              <a:buNone/>
              <a:defRPr sz="1701" b="1"/>
            </a:lvl6pPr>
            <a:lvl7pPr marL="2916022" indent="0">
              <a:buNone/>
              <a:defRPr sz="1701" b="1"/>
            </a:lvl7pPr>
            <a:lvl8pPr marL="3402025" indent="0">
              <a:buNone/>
              <a:defRPr sz="1701" b="1"/>
            </a:lvl8pPr>
            <a:lvl9pPr marL="3888029" indent="0">
              <a:buNone/>
              <a:defRPr sz="1701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920884" y="6443610"/>
            <a:ext cx="4132378" cy="947757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07/06/2022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50382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07/06/2022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57623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07/06/2022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80112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1176020"/>
            <a:ext cx="3135038" cy="4116070"/>
          </a:xfrm>
        </p:spPr>
        <p:txBody>
          <a:bodyPr anchor="b"/>
          <a:lstStyle>
            <a:lvl1pPr>
              <a:defRPr sz="3402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32378" y="2539880"/>
            <a:ext cx="4920883" cy="12536047"/>
          </a:xfrm>
        </p:spPr>
        <p:txBody>
          <a:bodyPr/>
          <a:lstStyle>
            <a:lvl1pPr>
              <a:defRPr sz="3402"/>
            </a:lvl1pPr>
            <a:lvl2pPr>
              <a:defRPr sz="2976"/>
            </a:lvl2pPr>
            <a:lvl3pPr>
              <a:defRPr sz="2551"/>
            </a:lvl3pPr>
            <a:lvl4pPr>
              <a:defRPr sz="2126"/>
            </a:lvl4pPr>
            <a:lvl5pPr>
              <a:defRPr sz="2126"/>
            </a:lvl5pPr>
            <a:lvl6pPr>
              <a:defRPr sz="2126"/>
            </a:lvl6pPr>
            <a:lvl7pPr>
              <a:defRPr sz="2126"/>
            </a:lvl7pPr>
            <a:lvl8pPr>
              <a:defRPr sz="2126"/>
            </a:lvl8pPr>
            <a:lvl9pPr>
              <a:defRPr sz="2126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9534" y="5292090"/>
            <a:ext cx="3135038" cy="9804251"/>
          </a:xfrm>
        </p:spPr>
        <p:txBody>
          <a:bodyPr/>
          <a:lstStyle>
            <a:lvl1pPr marL="0" indent="0">
              <a:buNone/>
              <a:defRPr sz="1701"/>
            </a:lvl1pPr>
            <a:lvl2pPr marL="486004" indent="0">
              <a:buNone/>
              <a:defRPr sz="1488"/>
            </a:lvl2pPr>
            <a:lvl3pPr marL="972007" indent="0">
              <a:buNone/>
              <a:defRPr sz="1276"/>
            </a:lvl3pPr>
            <a:lvl4pPr marL="1458011" indent="0">
              <a:buNone/>
              <a:defRPr sz="1063"/>
            </a:lvl4pPr>
            <a:lvl5pPr marL="1944014" indent="0">
              <a:buNone/>
              <a:defRPr sz="1063"/>
            </a:lvl5pPr>
            <a:lvl6pPr marL="2430018" indent="0">
              <a:buNone/>
              <a:defRPr sz="1063"/>
            </a:lvl6pPr>
            <a:lvl7pPr marL="2916022" indent="0">
              <a:buNone/>
              <a:defRPr sz="1063"/>
            </a:lvl7pPr>
            <a:lvl8pPr marL="3402025" indent="0">
              <a:buNone/>
              <a:defRPr sz="1063"/>
            </a:lvl8pPr>
            <a:lvl9pPr marL="3888029" indent="0">
              <a:buNone/>
              <a:defRPr sz="106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07/06/2022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92964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1176020"/>
            <a:ext cx="3135038" cy="4116070"/>
          </a:xfrm>
        </p:spPr>
        <p:txBody>
          <a:bodyPr anchor="b"/>
          <a:lstStyle>
            <a:lvl1pPr>
              <a:defRPr sz="3402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132378" y="2539880"/>
            <a:ext cx="4920883" cy="12536047"/>
          </a:xfrm>
        </p:spPr>
        <p:txBody>
          <a:bodyPr anchor="t"/>
          <a:lstStyle>
            <a:lvl1pPr marL="0" indent="0">
              <a:buNone/>
              <a:defRPr sz="3402"/>
            </a:lvl1pPr>
            <a:lvl2pPr marL="486004" indent="0">
              <a:buNone/>
              <a:defRPr sz="2976"/>
            </a:lvl2pPr>
            <a:lvl3pPr marL="972007" indent="0">
              <a:buNone/>
              <a:defRPr sz="2551"/>
            </a:lvl3pPr>
            <a:lvl4pPr marL="1458011" indent="0">
              <a:buNone/>
              <a:defRPr sz="2126"/>
            </a:lvl4pPr>
            <a:lvl5pPr marL="1944014" indent="0">
              <a:buNone/>
              <a:defRPr sz="2126"/>
            </a:lvl5pPr>
            <a:lvl6pPr marL="2430018" indent="0">
              <a:buNone/>
              <a:defRPr sz="2126"/>
            </a:lvl6pPr>
            <a:lvl7pPr marL="2916022" indent="0">
              <a:buNone/>
              <a:defRPr sz="2126"/>
            </a:lvl7pPr>
            <a:lvl8pPr marL="3402025" indent="0">
              <a:buNone/>
              <a:defRPr sz="2126"/>
            </a:lvl8pPr>
            <a:lvl9pPr marL="3888029" indent="0">
              <a:buNone/>
              <a:defRPr sz="2126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9534" y="5292090"/>
            <a:ext cx="3135038" cy="9804251"/>
          </a:xfrm>
        </p:spPr>
        <p:txBody>
          <a:bodyPr/>
          <a:lstStyle>
            <a:lvl1pPr marL="0" indent="0">
              <a:buNone/>
              <a:defRPr sz="1701"/>
            </a:lvl1pPr>
            <a:lvl2pPr marL="486004" indent="0">
              <a:buNone/>
              <a:defRPr sz="1488"/>
            </a:lvl2pPr>
            <a:lvl3pPr marL="972007" indent="0">
              <a:buNone/>
              <a:defRPr sz="1276"/>
            </a:lvl3pPr>
            <a:lvl4pPr marL="1458011" indent="0">
              <a:buNone/>
              <a:defRPr sz="1063"/>
            </a:lvl4pPr>
            <a:lvl5pPr marL="1944014" indent="0">
              <a:buNone/>
              <a:defRPr sz="1063"/>
            </a:lvl5pPr>
            <a:lvl6pPr marL="2430018" indent="0">
              <a:buNone/>
              <a:defRPr sz="1063"/>
            </a:lvl6pPr>
            <a:lvl7pPr marL="2916022" indent="0">
              <a:buNone/>
              <a:defRPr sz="1063"/>
            </a:lvl7pPr>
            <a:lvl8pPr marL="3402025" indent="0">
              <a:buNone/>
              <a:defRPr sz="1063"/>
            </a:lvl8pPr>
            <a:lvl9pPr marL="3888029" indent="0">
              <a:buNone/>
              <a:defRPr sz="106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07/06/2022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30554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07/06/2022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58858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56064" y="939183"/>
            <a:ext cx="2095932" cy="14949339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68269" y="939183"/>
            <a:ext cx="6166292" cy="14949339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07/06/2022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6788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68268" y="939186"/>
            <a:ext cx="8383727" cy="340964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8268" y="4695913"/>
            <a:ext cx="8383727" cy="111926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68268" y="16349948"/>
            <a:ext cx="2187059" cy="939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8CC7FA-4DC8-4AC2-8BC3-7D8537098B71}" type="datetimeFigureOut">
              <a:rPr lang="en-GB" smtClean="0"/>
              <a:t>07/06/2022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19837" y="16349948"/>
            <a:ext cx="3280589" cy="939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864936" y="16349948"/>
            <a:ext cx="2187059" cy="939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22326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defTabSz="972007" rtl="0" eaLnBrk="1" latinLnBrk="0" hangingPunct="1">
        <a:lnSpc>
          <a:spcPct val="90000"/>
        </a:lnSpc>
        <a:spcBef>
          <a:spcPct val="0"/>
        </a:spcBef>
        <a:buNone/>
        <a:defRPr sz="467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43002" indent="-243002" algn="l" defTabSz="972007" rtl="0" eaLnBrk="1" latinLnBrk="0" hangingPunct="1">
        <a:lnSpc>
          <a:spcPct val="90000"/>
        </a:lnSpc>
        <a:spcBef>
          <a:spcPts val="1063"/>
        </a:spcBef>
        <a:buFont typeface="Arial" panose="020B0604020202020204" pitchFamily="34" charset="0"/>
        <a:buChar char="•"/>
        <a:defRPr sz="2976" kern="1200">
          <a:solidFill>
            <a:schemeClr val="tx1"/>
          </a:solidFill>
          <a:latin typeface="+mn-lt"/>
          <a:ea typeface="+mn-ea"/>
          <a:cs typeface="+mn-cs"/>
        </a:defRPr>
      </a:lvl1pPr>
      <a:lvl2pPr marL="729005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2551" kern="1200">
          <a:solidFill>
            <a:schemeClr val="tx1"/>
          </a:solidFill>
          <a:latin typeface="+mn-lt"/>
          <a:ea typeface="+mn-ea"/>
          <a:cs typeface="+mn-cs"/>
        </a:defRPr>
      </a:lvl2pPr>
      <a:lvl3pPr marL="1215009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2126" kern="1200">
          <a:solidFill>
            <a:schemeClr val="tx1"/>
          </a:solidFill>
          <a:latin typeface="+mn-lt"/>
          <a:ea typeface="+mn-ea"/>
          <a:cs typeface="+mn-cs"/>
        </a:defRPr>
      </a:lvl3pPr>
      <a:lvl4pPr marL="1701013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4pPr>
      <a:lvl5pPr marL="2187016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5pPr>
      <a:lvl6pPr marL="2673020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6pPr>
      <a:lvl7pPr marL="3159023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7pPr>
      <a:lvl8pPr marL="3645027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8pPr>
      <a:lvl9pPr marL="4131031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1pPr>
      <a:lvl2pPr marL="486004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2pPr>
      <a:lvl3pPr marL="972007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3pPr>
      <a:lvl4pPr marL="1458011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4pPr>
      <a:lvl5pPr marL="1944014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5pPr>
      <a:lvl6pPr marL="2430018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6pPr>
      <a:lvl7pPr marL="2916022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7pPr>
      <a:lvl8pPr marL="3402025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8pPr>
      <a:lvl9pPr marL="3888029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tiff"/><Relationship Id="rId3" Type="http://schemas.openxmlformats.org/officeDocument/2006/relationships/image" Target="../media/image1.tiff"/><Relationship Id="rId7" Type="http://schemas.openxmlformats.org/officeDocument/2006/relationships/image" Target="../media/image5.tiff"/><Relationship Id="rId12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tiff"/><Relationship Id="rId11" Type="http://schemas.openxmlformats.org/officeDocument/2006/relationships/image" Target="../media/image9.png"/><Relationship Id="rId5" Type="http://schemas.openxmlformats.org/officeDocument/2006/relationships/image" Target="../media/image3.tiff"/><Relationship Id="rId10" Type="http://schemas.openxmlformats.org/officeDocument/2006/relationships/image" Target="../media/image8.png"/><Relationship Id="rId4" Type="http://schemas.openxmlformats.org/officeDocument/2006/relationships/image" Target="../media/image2.tiff"/><Relationship Id="rId9" Type="http://schemas.openxmlformats.org/officeDocument/2006/relationships/image" Target="../media/image7.tif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0" name="Rectangle 399">
            <a:extLst>
              <a:ext uri="{FF2B5EF4-FFF2-40B4-BE49-F238E27FC236}">
                <a16:creationId xmlns:a16="http://schemas.microsoft.com/office/drawing/2014/main" id="{001523A3-D0A5-3447-9A4B-DA59FA07C8E9}"/>
              </a:ext>
            </a:extLst>
          </p:cNvPr>
          <p:cNvSpPr/>
          <p:nvPr/>
        </p:nvSpPr>
        <p:spPr>
          <a:xfrm>
            <a:off x="4060" y="-6035"/>
            <a:ext cx="9726896" cy="17640300"/>
          </a:xfrm>
          <a:prstGeom prst="rect">
            <a:avLst/>
          </a:prstGeom>
          <a:solidFill>
            <a:srgbClr val="1448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577E6DF-4EA3-D14D-8E13-28AB8D609DDE}"/>
              </a:ext>
            </a:extLst>
          </p:cNvPr>
          <p:cNvSpPr/>
          <p:nvPr/>
        </p:nvSpPr>
        <p:spPr>
          <a:xfrm>
            <a:off x="191978" y="169456"/>
            <a:ext cx="9366739" cy="17054871"/>
          </a:xfrm>
          <a:prstGeom prst="rect">
            <a:avLst/>
          </a:prstGeom>
          <a:solidFill>
            <a:schemeClr val="bg1"/>
          </a:solidFill>
          <a:ln w="41275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0" dirty="0"/>
          </a:p>
        </p:txBody>
      </p:sp>
      <p:pic>
        <p:nvPicPr>
          <p:cNvPr id="307" name="Picture 306">
            <a:extLst>
              <a:ext uri="{FF2B5EF4-FFF2-40B4-BE49-F238E27FC236}">
                <a16:creationId xmlns:a16="http://schemas.microsoft.com/office/drawing/2014/main" id="{43CA9D44-71AA-0F45-8E2E-DC8C8F3664F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5133" y="172735"/>
            <a:ext cx="772412" cy="772412"/>
          </a:xfrm>
          <a:prstGeom prst="rect">
            <a:avLst/>
          </a:prstGeom>
        </p:spPr>
      </p:pic>
      <p:sp>
        <p:nvSpPr>
          <p:cNvPr id="15" name="Block Arc 14">
            <a:extLst>
              <a:ext uri="{FF2B5EF4-FFF2-40B4-BE49-F238E27FC236}">
                <a16:creationId xmlns:a16="http://schemas.microsoft.com/office/drawing/2014/main" id="{D2F97453-494C-5746-8E17-4A67EE1BF309}"/>
              </a:ext>
            </a:extLst>
          </p:cNvPr>
          <p:cNvSpPr/>
          <p:nvPr/>
        </p:nvSpPr>
        <p:spPr>
          <a:xfrm rot="16200000">
            <a:off x="777378" y="13650370"/>
            <a:ext cx="2780712" cy="2184400"/>
          </a:xfrm>
          <a:prstGeom prst="blockArc">
            <a:avLst>
              <a:gd name="adj1" fmla="val 10794188"/>
              <a:gd name="adj2" fmla="val 156513"/>
              <a:gd name="adj3" fmla="val 28217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14" name="Rectangle 113">
            <a:extLst>
              <a:ext uri="{FF2B5EF4-FFF2-40B4-BE49-F238E27FC236}">
                <a16:creationId xmlns:a16="http://schemas.microsoft.com/office/drawing/2014/main" id="{361D24CC-941E-4C47-B0EC-E144352A4A74}"/>
              </a:ext>
            </a:extLst>
          </p:cNvPr>
          <p:cNvSpPr/>
          <p:nvPr/>
        </p:nvSpPr>
        <p:spPr>
          <a:xfrm>
            <a:off x="2167733" y="15522198"/>
            <a:ext cx="6361359" cy="610731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2" name="Block Arc 131">
            <a:extLst>
              <a:ext uri="{FF2B5EF4-FFF2-40B4-BE49-F238E27FC236}">
                <a16:creationId xmlns:a16="http://schemas.microsoft.com/office/drawing/2014/main" id="{2ABDDAA7-1330-5846-8957-036F466F9A01}"/>
              </a:ext>
            </a:extLst>
          </p:cNvPr>
          <p:cNvSpPr/>
          <p:nvPr/>
        </p:nvSpPr>
        <p:spPr>
          <a:xfrm rot="5400000" flipH="1">
            <a:off x="6410818" y="11452031"/>
            <a:ext cx="2847721" cy="2244159"/>
          </a:xfrm>
          <a:prstGeom prst="blockArc">
            <a:avLst>
              <a:gd name="adj1" fmla="val 10800000"/>
              <a:gd name="adj2" fmla="val 1572"/>
              <a:gd name="adj3" fmla="val 27649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33" name="Rectangle 132">
            <a:extLst>
              <a:ext uri="{FF2B5EF4-FFF2-40B4-BE49-F238E27FC236}">
                <a16:creationId xmlns:a16="http://schemas.microsoft.com/office/drawing/2014/main" id="{8EE221F3-E29A-7E44-BA3E-4DDEF353168D}"/>
              </a:ext>
            </a:extLst>
          </p:cNvPr>
          <p:cNvSpPr/>
          <p:nvPr/>
        </p:nvSpPr>
        <p:spPr>
          <a:xfrm>
            <a:off x="2167734" y="13352216"/>
            <a:ext cx="5841999" cy="621843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5" name="Rectangle 134">
            <a:extLst>
              <a:ext uri="{FF2B5EF4-FFF2-40B4-BE49-F238E27FC236}">
                <a16:creationId xmlns:a16="http://schemas.microsoft.com/office/drawing/2014/main" id="{BBA4EACD-79B2-9047-926C-4179677F6DF3}"/>
              </a:ext>
            </a:extLst>
          </p:cNvPr>
          <p:cNvSpPr/>
          <p:nvPr/>
        </p:nvSpPr>
        <p:spPr>
          <a:xfrm>
            <a:off x="2032661" y="11131055"/>
            <a:ext cx="5841604" cy="65497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6" name="Block Arc 135">
            <a:extLst>
              <a:ext uri="{FF2B5EF4-FFF2-40B4-BE49-F238E27FC236}">
                <a16:creationId xmlns:a16="http://schemas.microsoft.com/office/drawing/2014/main" id="{28EF7BC0-BD7F-BD4C-8DBE-13C9030B0FE6}"/>
              </a:ext>
            </a:extLst>
          </p:cNvPr>
          <p:cNvSpPr/>
          <p:nvPr/>
        </p:nvSpPr>
        <p:spPr>
          <a:xfrm rot="16200000">
            <a:off x="721324" y="9276184"/>
            <a:ext cx="2821761" cy="2229301"/>
          </a:xfrm>
          <a:prstGeom prst="blockArc">
            <a:avLst>
              <a:gd name="adj1" fmla="val 10726998"/>
              <a:gd name="adj2" fmla="val 263439"/>
              <a:gd name="adj3" fmla="val 28511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40" name="Block Arc 139">
            <a:extLst>
              <a:ext uri="{FF2B5EF4-FFF2-40B4-BE49-F238E27FC236}">
                <a16:creationId xmlns:a16="http://schemas.microsoft.com/office/drawing/2014/main" id="{E050A4CB-2DFF-4C43-B71B-CB7634BAF8C7}"/>
              </a:ext>
            </a:extLst>
          </p:cNvPr>
          <p:cNvSpPr/>
          <p:nvPr/>
        </p:nvSpPr>
        <p:spPr>
          <a:xfrm rot="5400000" flipH="1">
            <a:off x="6496462" y="7085638"/>
            <a:ext cx="2847721" cy="2287911"/>
          </a:xfrm>
          <a:prstGeom prst="blockArc">
            <a:avLst>
              <a:gd name="adj1" fmla="val 10800000"/>
              <a:gd name="adj2" fmla="val 1572"/>
              <a:gd name="adj3" fmla="val 27649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41" name="Rectangle 140">
            <a:extLst>
              <a:ext uri="{FF2B5EF4-FFF2-40B4-BE49-F238E27FC236}">
                <a16:creationId xmlns:a16="http://schemas.microsoft.com/office/drawing/2014/main" id="{4ED9223C-B305-724C-860B-8788F8ED72BC}"/>
              </a:ext>
            </a:extLst>
          </p:cNvPr>
          <p:cNvSpPr/>
          <p:nvPr/>
        </p:nvSpPr>
        <p:spPr>
          <a:xfrm>
            <a:off x="2032661" y="8981637"/>
            <a:ext cx="5909338" cy="652772"/>
          </a:xfrm>
          <a:custGeom>
            <a:avLst/>
            <a:gdLst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42380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37185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1"/>
              <a:gd name="connsiteX1" fmla="*/ 5909338 w 5909338"/>
              <a:gd name="connsiteY1" fmla="*/ 0 h 642381"/>
              <a:gd name="connsiteX2" fmla="*/ 5831406 w 5909338"/>
              <a:gd name="connsiteY2" fmla="*/ 642381 h 642381"/>
              <a:gd name="connsiteX3" fmla="*/ 0 w 5909338"/>
              <a:gd name="connsiteY3" fmla="*/ 642380 h 642381"/>
              <a:gd name="connsiteX4" fmla="*/ 0 w 5909338"/>
              <a:gd name="connsiteY4" fmla="*/ 0 h 642381"/>
              <a:gd name="connsiteX0" fmla="*/ 0 w 5909338"/>
              <a:gd name="connsiteY0" fmla="*/ 0 h 652772"/>
              <a:gd name="connsiteX1" fmla="*/ 5909338 w 5909338"/>
              <a:gd name="connsiteY1" fmla="*/ 0 h 652772"/>
              <a:gd name="connsiteX2" fmla="*/ 5826211 w 5909338"/>
              <a:gd name="connsiteY2" fmla="*/ 652772 h 652772"/>
              <a:gd name="connsiteX3" fmla="*/ 0 w 5909338"/>
              <a:gd name="connsiteY3" fmla="*/ 642380 h 652772"/>
              <a:gd name="connsiteX4" fmla="*/ 0 w 5909338"/>
              <a:gd name="connsiteY4" fmla="*/ 0 h 6527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909338" h="652772">
                <a:moveTo>
                  <a:pt x="0" y="0"/>
                </a:moveTo>
                <a:lnTo>
                  <a:pt x="5909338" y="0"/>
                </a:lnTo>
                <a:lnTo>
                  <a:pt x="5826211" y="652772"/>
                </a:lnTo>
                <a:lnTo>
                  <a:pt x="0" y="642380"/>
                </a:lnTo>
                <a:lnTo>
                  <a:pt x="0" y="0"/>
                </a:lnTo>
                <a:close/>
              </a:path>
            </a:pathLst>
          </a:cu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2" name="Rectangle 141">
            <a:extLst>
              <a:ext uri="{FF2B5EF4-FFF2-40B4-BE49-F238E27FC236}">
                <a16:creationId xmlns:a16="http://schemas.microsoft.com/office/drawing/2014/main" id="{5B6ECEE5-8B0A-BE49-88D6-380CCB5771D4}"/>
              </a:ext>
            </a:extLst>
          </p:cNvPr>
          <p:cNvSpPr/>
          <p:nvPr/>
        </p:nvSpPr>
        <p:spPr>
          <a:xfrm>
            <a:off x="2114179" y="6821733"/>
            <a:ext cx="5827821" cy="617391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3" name="Block Arc 142">
            <a:extLst>
              <a:ext uri="{FF2B5EF4-FFF2-40B4-BE49-F238E27FC236}">
                <a16:creationId xmlns:a16="http://schemas.microsoft.com/office/drawing/2014/main" id="{F9A4C65A-77AF-D444-B52E-87C937A7CC66}"/>
              </a:ext>
            </a:extLst>
          </p:cNvPr>
          <p:cNvSpPr/>
          <p:nvPr/>
        </p:nvSpPr>
        <p:spPr>
          <a:xfrm rot="16200000">
            <a:off x="728064" y="4935327"/>
            <a:ext cx="2824487" cy="2184400"/>
          </a:xfrm>
          <a:prstGeom prst="blockArc">
            <a:avLst>
              <a:gd name="adj1" fmla="val 10800000"/>
              <a:gd name="adj2" fmla="val 156513"/>
              <a:gd name="adj3" fmla="val 28217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14" name="Block Arc 213">
            <a:extLst>
              <a:ext uri="{FF2B5EF4-FFF2-40B4-BE49-F238E27FC236}">
                <a16:creationId xmlns:a16="http://schemas.microsoft.com/office/drawing/2014/main" id="{9BB00DD6-C4C4-7348-AD3E-28EAE4D8492B}"/>
              </a:ext>
            </a:extLst>
          </p:cNvPr>
          <p:cNvSpPr/>
          <p:nvPr/>
        </p:nvSpPr>
        <p:spPr>
          <a:xfrm rot="5400000" flipH="1">
            <a:off x="6435774" y="2764840"/>
            <a:ext cx="2847721" cy="2184400"/>
          </a:xfrm>
          <a:prstGeom prst="blockArc">
            <a:avLst>
              <a:gd name="adj1" fmla="val 10800000"/>
              <a:gd name="adj2" fmla="val 1572"/>
              <a:gd name="adj3" fmla="val 27649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15" name="Rectangle 214">
            <a:extLst>
              <a:ext uri="{FF2B5EF4-FFF2-40B4-BE49-F238E27FC236}">
                <a16:creationId xmlns:a16="http://schemas.microsoft.com/office/drawing/2014/main" id="{19CB39D4-AD12-0B45-8E85-C9D1845FD3AE}"/>
              </a:ext>
            </a:extLst>
          </p:cNvPr>
          <p:cNvSpPr/>
          <p:nvPr/>
        </p:nvSpPr>
        <p:spPr>
          <a:xfrm>
            <a:off x="2114181" y="4676732"/>
            <a:ext cx="5827819" cy="604171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8" name="Oval 217">
            <a:extLst>
              <a:ext uri="{FF2B5EF4-FFF2-40B4-BE49-F238E27FC236}">
                <a16:creationId xmlns:a16="http://schemas.microsoft.com/office/drawing/2014/main" id="{93022D3B-34E7-7A4B-A8E5-560DEA516668}"/>
              </a:ext>
            </a:extLst>
          </p:cNvPr>
          <p:cNvSpPr/>
          <p:nvPr/>
        </p:nvSpPr>
        <p:spPr>
          <a:xfrm>
            <a:off x="1231926" y="4415122"/>
            <a:ext cx="1214980" cy="1304869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9" name="Oval 218">
            <a:extLst>
              <a:ext uri="{FF2B5EF4-FFF2-40B4-BE49-F238E27FC236}">
                <a16:creationId xmlns:a16="http://schemas.microsoft.com/office/drawing/2014/main" id="{84983B9C-0FBB-A043-AF69-BE33CCD6172D}"/>
              </a:ext>
            </a:extLst>
          </p:cNvPr>
          <p:cNvSpPr/>
          <p:nvPr/>
        </p:nvSpPr>
        <p:spPr>
          <a:xfrm>
            <a:off x="1418880" y="4615906"/>
            <a:ext cx="841075" cy="90330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0" name="Oval 219">
            <a:extLst>
              <a:ext uri="{FF2B5EF4-FFF2-40B4-BE49-F238E27FC236}">
                <a16:creationId xmlns:a16="http://schemas.microsoft.com/office/drawing/2014/main" id="{73B2E537-2E94-164D-A891-794C913A475F}"/>
              </a:ext>
            </a:extLst>
          </p:cNvPr>
          <p:cNvSpPr/>
          <p:nvPr/>
        </p:nvSpPr>
        <p:spPr>
          <a:xfrm>
            <a:off x="7507405" y="8545184"/>
            <a:ext cx="1214980" cy="1304869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1" name="Oval 220">
            <a:extLst>
              <a:ext uri="{FF2B5EF4-FFF2-40B4-BE49-F238E27FC236}">
                <a16:creationId xmlns:a16="http://schemas.microsoft.com/office/drawing/2014/main" id="{7F00163B-8BDB-AF44-A463-AD1ACB8794F0}"/>
              </a:ext>
            </a:extLst>
          </p:cNvPr>
          <p:cNvSpPr/>
          <p:nvPr/>
        </p:nvSpPr>
        <p:spPr>
          <a:xfrm>
            <a:off x="7704246" y="8725467"/>
            <a:ext cx="841075" cy="90330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6" name="Oval 225">
            <a:extLst>
              <a:ext uri="{FF2B5EF4-FFF2-40B4-BE49-F238E27FC236}">
                <a16:creationId xmlns:a16="http://schemas.microsoft.com/office/drawing/2014/main" id="{A716D0B4-6237-2645-A384-C1B927AF0552}"/>
              </a:ext>
            </a:extLst>
          </p:cNvPr>
          <p:cNvSpPr/>
          <p:nvPr/>
        </p:nvSpPr>
        <p:spPr>
          <a:xfrm>
            <a:off x="1071085" y="10745700"/>
            <a:ext cx="1214980" cy="1304869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7" name="Oval 226">
            <a:extLst>
              <a:ext uri="{FF2B5EF4-FFF2-40B4-BE49-F238E27FC236}">
                <a16:creationId xmlns:a16="http://schemas.microsoft.com/office/drawing/2014/main" id="{7112001F-C49E-A041-A930-D9070852FCB6}"/>
              </a:ext>
            </a:extLst>
          </p:cNvPr>
          <p:cNvSpPr/>
          <p:nvPr/>
        </p:nvSpPr>
        <p:spPr>
          <a:xfrm>
            <a:off x="1281082" y="10927532"/>
            <a:ext cx="841075" cy="90330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8" name="Oval 227">
            <a:extLst>
              <a:ext uri="{FF2B5EF4-FFF2-40B4-BE49-F238E27FC236}">
                <a16:creationId xmlns:a16="http://schemas.microsoft.com/office/drawing/2014/main" id="{AB96207F-9876-7A4C-8CB8-0378596E3D43}"/>
              </a:ext>
            </a:extLst>
          </p:cNvPr>
          <p:cNvSpPr/>
          <p:nvPr/>
        </p:nvSpPr>
        <p:spPr>
          <a:xfrm>
            <a:off x="4604959" y="12939195"/>
            <a:ext cx="1214980" cy="1304869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9" name="Oval 228">
            <a:extLst>
              <a:ext uri="{FF2B5EF4-FFF2-40B4-BE49-F238E27FC236}">
                <a16:creationId xmlns:a16="http://schemas.microsoft.com/office/drawing/2014/main" id="{78D87C2B-4ED1-1C4B-B314-D95374A7846D}"/>
              </a:ext>
            </a:extLst>
          </p:cNvPr>
          <p:cNvSpPr/>
          <p:nvPr/>
        </p:nvSpPr>
        <p:spPr>
          <a:xfrm>
            <a:off x="4833217" y="13150602"/>
            <a:ext cx="841075" cy="90330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6B5CF508-9F97-7344-A588-8737134FC758}"/>
              </a:ext>
            </a:extLst>
          </p:cNvPr>
          <p:cNvSpPr/>
          <p:nvPr/>
        </p:nvSpPr>
        <p:spPr>
          <a:xfrm>
            <a:off x="1785122" y="2459522"/>
            <a:ext cx="6023138" cy="629361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E3AE9E14-E10F-B948-9B98-448B424F5230}"/>
              </a:ext>
            </a:extLst>
          </p:cNvPr>
          <p:cNvSpPr/>
          <p:nvPr/>
        </p:nvSpPr>
        <p:spPr>
          <a:xfrm>
            <a:off x="7408244" y="2093853"/>
            <a:ext cx="1214980" cy="1304869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7" name="Oval 216">
            <a:extLst>
              <a:ext uri="{FF2B5EF4-FFF2-40B4-BE49-F238E27FC236}">
                <a16:creationId xmlns:a16="http://schemas.microsoft.com/office/drawing/2014/main" id="{4223162F-40D5-754F-8102-37C01098A339}"/>
              </a:ext>
            </a:extLst>
          </p:cNvPr>
          <p:cNvSpPr/>
          <p:nvPr/>
        </p:nvSpPr>
        <p:spPr>
          <a:xfrm>
            <a:off x="7606316" y="2296691"/>
            <a:ext cx="841075" cy="90330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6" name="Triangle 45">
            <a:extLst>
              <a:ext uri="{FF2B5EF4-FFF2-40B4-BE49-F238E27FC236}">
                <a16:creationId xmlns:a16="http://schemas.microsoft.com/office/drawing/2014/main" id="{B85D31BE-9BE0-3341-86C3-0BFD563EAA1B}"/>
              </a:ext>
            </a:extLst>
          </p:cNvPr>
          <p:cNvSpPr/>
          <p:nvPr/>
        </p:nvSpPr>
        <p:spPr>
          <a:xfrm rot="16200000">
            <a:off x="992866" y="2404929"/>
            <a:ext cx="938427" cy="735967"/>
          </a:xfrm>
          <a:prstGeom prst="triangl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38000">
                <a:schemeClr val="accent1">
                  <a:lumMod val="45000"/>
                  <a:lumOff val="55000"/>
                </a:schemeClr>
              </a:gs>
              <a:gs pos="39000">
                <a:schemeClr val="accent1">
                  <a:lumMod val="45000"/>
                  <a:lumOff val="55000"/>
                </a:schemeClr>
              </a:gs>
              <a:gs pos="84000">
                <a:srgbClr val="002060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8" name="Triangle 47">
            <a:extLst>
              <a:ext uri="{FF2B5EF4-FFF2-40B4-BE49-F238E27FC236}">
                <a16:creationId xmlns:a16="http://schemas.microsoft.com/office/drawing/2014/main" id="{B201E9A5-DE62-6846-B785-23CB32968E1A}"/>
              </a:ext>
            </a:extLst>
          </p:cNvPr>
          <p:cNvSpPr/>
          <p:nvPr/>
        </p:nvSpPr>
        <p:spPr>
          <a:xfrm>
            <a:off x="2909560" y="1393692"/>
            <a:ext cx="731521" cy="642998"/>
          </a:xfrm>
          <a:prstGeom prst="triangle">
            <a:avLst/>
          </a:prstGeom>
          <a:gradFill flip="none" rotWithShape="1">
            <a:gsLst>
              <a:gs pos="1000">
                <a:schemeClr val="accent1">
                  <a:lumMod val="5000"/>
                  <a:lumOff val="95000"/>
                </a:schemeClr>
              </a:gs>
              <a:gs pos="47000">
                <a:schemeClr val="accent1">
                  <a:lumMod val="45000"/>
                  <a:lumOff val="55000"/>
                </a:schemeClr>
              </a:gs>
              <a:gs pos="46000">
                <a:schemeClr val="accent1">
                  <a:lumMod val="45000"/>
                  <a:lumOff val="55000"/>
                </a:schemeClr>
              </a:gs>
              <a:gs pos="84000">
                <a:srgbClr val="002060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6CC80915-8218-2D48-9376-49B5BC160739}"/>
              </a:ext>
            </a:extLst>
          </p:cNvPr>
          <p:cNvSpPr/>
          <p:nvPr/>
        </p:nvSpPr>
        <p:spPr>
          <a:xfrm rot="16200000">
            <a:off x="2752824" y="2310290"/>
            <a:ext cx="1057175" cy="4906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2BE9DFE9-D2AE-C14C-AB63-41C6DF192559}"/>
              </a:ext>
            </a:extLst>
          </p:cNvPr>
          <p:cNvSpPr txBox="1"/>
          <p:nvPr/>
        </p:nvSpPr>
        <p:spPr>
          <a:xfrm>
            <a:off x="4817488" y="13295370"/>
            <a:ext cx="84107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Year 1 </a:t>
            </a:r>
          </a:p>
          <a:p>
            <a:pPr algn="ctr"/>
            <a:r>
              <a:rPr lang="en-US" sz="1200" b="1" dirty="0"/>
              <a:t>Spring Term </a:t>
            </a: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E2392CED-199C-044B-8C83-9528D182044C}"/>
              </a:ext>
            </a:extLst>
          </p:cNvPr>
          <p:cNvSpPr txBox="1"/>
          <p:nvPr/>
        </p:nvSpPr>
        <p:spPr>
          <a:xfrm>
            <a:off x="1251031" y="11077487"/>
            <a:ext cx="84107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Year 1 </a:t>
            </a:r>
          </a:p>
          <a:p>
            <a:pPr algn="ctr"/>
            <a:r>
              <a:rPr lang="en-US" sz="1200" b="1" dirty="0"/>
              <a:t>Summer Term </a:t>
            </a: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560EBA4B-8AEC-D046-B76B-ED0FD5A6C7DD}"/>
              </a:ext>
            </a:extLst>
          </p:cNvPr>
          <p:cNvSpPr txBox="1"/>
          <p:nvPr/>
        </p:nvSpPr>
        <p:spPr>
          <a:xfrm>
            <a:off x="7728005" y="8897999"/>
            <a:ext cx="84107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Year 2 </a:t>
            </a:r>
          </a:p>
          <a:p>
            <a:pPr algn="ctr"/>
            <a:r>
              <a:rPr lang="en-US" sz="1200" b="1" dirty="0"/>
              <a:t>Autumn Term </a:t>
            </a:r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36F20039-ABEA-BE47-B3A0-6B1A5F7867BE}"/>
              </a:ext>
            </a:extLst>
          </p:cNvPr>
          <p:cNvSpPr txBox="1"/>
          <p:nvPr/>
        </p:nvSpPr>
        <p:spPr>
          <a:xfrm>
            <a:off x="1400767" y="4693792"/>
            <a:ext cx="84107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Year 2 Spring Term </a:t>
            </a:r>
          </a:p>
        </p:txBody>
      </p:sp>
      <p:sp>
        <p:nvSpPr>
          <p:cNvPr id="67" name="TextBox 66">
            <a:extLst>
              <a:ext uri="{FF2B5EF4-FFF2-40B4-BE49-F238E27FC236}">
                <a16:creationId xmlns:a16="http://schemas.microsoft.com/office/drawing/2014/main" id="{C872D16A-BBC9-2E43-BEA6-EDAFD0B01410}"/>
              </a:ext>
            </a:extLst>
          </p:cNvPr>
          <p:cNvSpPr txBox="1"/>
          <p:nvPr/>
        </p:nvSpPr>
        <p:spPr>
          <a:xfrm>
            <a:off x="7630287" y="2430525"/>
            <a:ext cx="84107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Year 2 Summer Term </a:t>
            </a:r>
          </a:p>
        </p:txBody>
      </p:sp>
      <p:sp>
        <p:nvSpPr>
          <p:cNvPr id="230" name="Oval 229">
            <a:extLst>
              <a:ext uri="{FF2B5EF4-FFF2-40B4-BE49-F238E27FC236}">
                <a16:creationId xmlns:a16="http://schemas.microsoft.com/office/drawing/2014/main" id="{67D857C8-6DBF-1441-BED6-4FF1EB531C36}"/>
              </a:ext>
            </a:extLst>
          </p:cNvPr>
          <p:cNvSpPr/>
          <p:nvPr/>
        </p:nvSpPr>
        <p:spPr>
          <a:xfrm>
            <a:off x="7937831" y="15152592"/>
            <a:ext cx="1214980" cy="1304869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1" name="Oval 230">
            <a:extLst>
              <a:ext uri="{FF2B5EF4-FFF2-40B4-BE49-F238E27FC236}">
                <a16:creationId xmlns:a16="http://schemas.microsoft.com/office/drawing/2014/main" id="{FA468CC4-DA3D-D04C-A0F3-908B66B1ED58}"/>
              </a:ext>
            </a:extLst>
          </p:cNvPr>
          <p:cNvSpPr/>
          <p:nvPr/>
        </p:nvSpPr>
        <p:spPr>
          <a:xfrm>
            <a:off x="8120131" y="15366827"/>
            <a:ext cx="841075" cy="90330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CA47D14-6621-B142-8EB1-01BD03E6B204}"/>
              </a:ext>
            </a:extLst>
          </p:cNvPr>
          <p:cNvSpPr txBox="1"/>
          <p:nvPr/>
        </p:nvSpPr>
        <p:spPr>
          <a:xfrm>
            <a:off x="8093157" y="15517432"/>
            <a:ext cx="84107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Year 1 Autumn Term  </a:t>
            </a:r>
          </a:p>
        </p:txBody>
      </p:sp>
      <p:sp>
        <p:nvSpPr>
          <p:cNvPr id="71" name="Triangle 70">
            <a:extLst>
              <a:ext uri="{FF2B5EF4-FFF2-40B4-BE49-F238E27FC236}">
                <a16:creationId xmlns:a16="http://schemas.microsoft.com/office/drawing/2014/main" id="{06B7D164-1858-4541-8C3A-54F75AAFB537}"/>
              </a:ext>
            </a:extLst>
          </p:cNvPr>
          <p:cNvSpPr/>
          <p:nvPr/>
        </p:nvSpPr>
        <p:spPr>
          <a:xfrm>
            <a:off x="1966688" y="1416689"/>
            <a:ext cx="731521" cy="642998"/>
          </a:xfrm>
          <a:prstGeom prst="triangle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47000">
                <a:schemeClr val="accent1">
                  <a:lumMod val="45000"/>
                  <a:lumOff val="55000"/>
                </a:schemeClr>
              </a:gs>
              <a:gs pos="46000">
                <a:schemeClr val="accent1">
                  <a:lumMod val="45000"/>
                  <a:lumOff val="55000"/>
                </a:schemeClr>
              </a:gs>
              <a:gs pos="84000">
                <a:srgbClr val="002060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2" name="Rectangle 71">
            <a:extLst>
              <a:ext uri="{FF2B5EF4-FFF2-40B4-BE49-F238E27FC236}">
                <a16:creationId xmlns:a16="http://schemas.microsoft.com/office/drawing/2014/main" id="{79D66A49-1463-9D47-A58E-F5C50C17B380}"/>
              </a:ext>
            </a:extLst>
          </p:cNvPr>
          <p:cNvSpPr/>
          <p:nvPr/>
        </p:nvSpPr>
        <p:spPr>
          <a:xfrm rot="16200000">
            <a:off x="1900923" y="2232155"/>
            <a:ext cx="883544" cy="519239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2B8A1726-BF9D-A24C-9FBF-5604C5D9EE7E}"/>
              </a:ext>
            </a:extLst>
          </p:cNvPr>
          <p:cNvCxnSpPr>
            <a:cxnSpLocks/>
          </p:cNvCxnSpPr>
          <p:nvPr/>
        </p:nvCxnSpPr>
        <p:spPr>
          <a:xfrm flipV="1">
            <a:off x="7874265" y="15880285"/>
            <a:ext cx="0" cy="747474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Straight Connector 79">
            <a:extLst>
              <a:ext uri="{FF2B5EF4-FFF2-40B4-BE49-F238E27FC236}">
                <a16:creationId xmlns:a16="http://schemas.microsoft.com/office/drawing/2014/main" id="{F347F049-5853-0C49-B90B-3270038CAC6A}"/>
              </a:ext>
            </a:extLst>
          </p:cNvPr>
          <p:cNvCxnSpPr>
            <a:cxnSpLocks/>
          </p:cNvCxnSpPr>
          <p:nvPr/>
        </p:nvCxnSpPr>
        <p:spPr>
          <a:xfrm>
            <a:off x="7472036" y="15338179"/>
            <a:ext cx="0" cy="510128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Straight Connector 83">
            <a:extLst>
              <a:ext uri="{FF2B5EF4-FFF2-40B4-BE49-F238E27FC236}">
                <a16:creationId xmlns:a16="http://schemas.microsoft.com/office/drawing/2014/main" id="{1BD8ADA5-D946-5C42-A4AE-03B3AA1B8A94}"/>
              </a:ext>
            </a:extLst>
          </p:cNvPr>
          <p:cNvCxnSpPr>
            <a:cxnSpLocks/>
          </p:cNvCxnSpPr>
          <p:nvPr/>
        </p:nvCxnSpPr>
        <p:spPr>
          <a:xfrm>
            <a:off x="6737626" y="15197599"/>
            <a:ext cx="0" cy="639665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5" name="Straight Connector 94">
            <a:extLst>
              <a:ext uri="{FF2B5EF4-FFF2-40B4-BE49-F238E27FC236}">
                <a16:creationId xmlns:a16="http://schemas.microsoft.com/office/drawing/2014/main" id="{432DE9D9-B0B5-F742-8942-7B37AAB3C019}"/>
              </a:ext>
            </a:extLst>
          </p:cNvPr>
          <p:cNvCxnSpPr>
            <a:cxnSpLocks/>
          </p:cNvCxnSpPr>
          <p:nvPr/>
        </p:nvCxnSpPr>
        <p:spPr>
          <a:xfrm flipV="1">
            <a:off x="6122158" y="15711951"/>
            <a:ext cx="0" cy="820668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" name="Straight Connector 103">
            <a:extLst>
              <a:ext uri="{FF2B5EF4-FFF2-40B4-BE49-F238E27FC236}">
                <a16:creationId xmlns:a16="http://schemas.microsoft.com/office/drawing/2014/main" id="{A43FCBD3-15AC-074B-89C1-9811AED33C3A}"/>
              </a:ext>
            </a:extLst>
          </p:cNvPr>
          <p:cNvCxnSpPr>
            <a:cxnSpLocks/>
          </p:cNvCxnSpPr>
          <p:nvPr/>
        </p:nvCxnSpPr>
        <p:spPr>
          <a:xfrm flipV="1">
            <a:off x="5287473" y="15831920"/>
            <a:ext cx="0" cy="602013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6" name="Straight Connector 115">
            <a:extLst>
              <a:ext uri="{FF2B5EF4-FFF2-40B4-BE49-F238E27FC236}">
                <a16:creationId xmlns:a16="http://schemas.microsoft.com/office/drawing/2014/main" id="{00E6D38E-3F60-8646-B0C0-1F4A34240498}"/>
              </a:ext>
            </a:extLst>
          </p:cNvPr>
          <p:cNvCxnSpPr>
            <a:cxnSpLocks/>
          </p:cNvCxnSpPr>
          <p:nvPr/>
        </p:nvCxnSpPr>
        <p:spPr>
          <a:xfrm flipH="1">
            <a:off x="4737530" y="15216344"/>
            <a:ext cx="4221" cy="614743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7" name="Straight Connector 116">
            <a:extLst>
              <a:ext uri="{FF2B5EF4-FFF2-40B4-BE49-F238E27FC236}">
                <a16:creationId xmlns:a16="http://schemas.microsoft.com/office/drawing/2014/main" id="{DDCFADFF-18E9-314C-BA93-B0E2EAA0B395}"/>
              </a:ext>
            </a:extLst>
          </p:cNvPr>
          <p:cNvCxnSpPr>
            <a:cxnSpLocks/>
          </p:cNvCxnSpPr>
          <p:nvPr/>
        </p:nvCxnSpPr>
        <p:spPr>
          <a:xfrm flipV="1">
            <a:off x="4044285" y="15743269"/>
            <a:ext cx="6084" cy="758032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6" name="Picture 85">
            <a:extLst>
              <a:ext uri="{FF2B5EF4-FFF2-40B4-BE49-F238E27FC236}">
                <a16:creationId xmlns:a16="http://schemas.microsoft.com/office/drawing/2014/main" id="{E2C681CE-4F5E-FE42-BDC2-CE2B81D6D5D1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24406" r="530" b="32512"/>
          <a:stretch/>
        </p:blipFill>
        <p:spPr>
          <a:xfrm>
            <a:off x="8001914" y="14656888"/>
            <a:ext cx="1428811" cy="482694"/>
          </a:xfrm>
          <a:prstGeom prst="rect">
            <a:avLst/>
          </a:prstGeom>
        </p:spPr>
      </p:pic>
      <p:cxnSp>
        <p:nvCxnSpPr>
          <p:cNvPr id="137" name="Straight Connector 136">
            <a:extLst>
              <a:ext uri="{FF2B5EF4-FFF2-40B4-BE49-F238E27FC236}">
                <a16:creationId xmlns:a16="http://schemas.microsoft.com/office/drawing/2014/main" id="{2EDB2F53-5336-AE41-B80B-AA261FB05226}"/>
              </a:ext>
            </a:extLst>
          </p:cNvPr>
          <p:cNvCxnSpPr>
            <a:cxnSpLocks/>
          </p:cNvCxnSpPr>
          <p:nvPr/>
        </p:nvCxnSpPr>
        <p:spPr>
          <a:xfrm>
            <a:off x="1385531" y="16019545"/>
            <a:ext cx="516737" cy="0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4" name="Straight Connector 143">
            <a:extLst>
              <a:ext uri="{FF2B5EF4-FFF2-40B4-BE49-F238E27FC236}">
                <a16:creationId xmlns:a16="http://schemas.microsoft.com/office/drawing/2014/main" id="{1A55DB97-84E3-664C-AE62-915493A592B9}"/>
              </a:ext>
            </a:extLst>
          </p:cNvPr>
          <p:cNvCxnSpPr>
            <a:cxnSpLocks/>
          </p:cNvCxnSpPr>
          <p:nvPr/>
        </p:nvCxnSpPr>
        <p:spPr>
          <a:xfrm>
            <a:off x="952756" y="15280763"/>
            <a:ext cx="535835" cy="0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7" name="Straight Connector 146">
            <a:extLst>
              <a:ext uri="{FF2B5EF4-FFF2-40B4-BE49-F238E27FC236}">
                <a16:creationId xmlns:a16="http://schemas.microsoft.com/office/drawing/2014/main" id="{12ABD505-175E-A541-AEFE-152268C0ADBA}"/>
              </a:ext>
            </a:extLst>
          </p:cNvPr>
          <p:cNvCxnSpPr>
            <a:cxnSpLocks/>
          </p:cNvCxnSpPr>
          <p:nvPr/>
        </p:nvCxnSpPr>
        <p:spPr>
          <a:xfrm flipH="1" flipV="1">
            <a:off x="1805037" y="14085492"/>
            <a:ext cx="102447" cy="383554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2" name="Straight Connector 151">
            <a:extLst>
              <a:ext uri="{FF2B5EF4-FFF2-40B4-BE49-F238E27FC236}">
                <a16:creationId xmlns:a16="http://schemas.microsoft.com/office/drawing/2014/main" id="{CB1F136E-DC0D-8041-B672-ED702DE044A1}"/>
              </a:ext>
            </a:extLst>
          </p:cNvPr>
          <p:cNvCxnSpPr>
            <a:cxnSpLocks/>
          </p:cNvCxnSpPr>
          <p:nvPr/>
        </p:nvCxnSpPr>
        <p:spPr>
          <a:xfrm>
            <a:off x="1070719" y="13746689"/>
            <a:ext cx="258987" cy="636582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7" name="Straight Connector 166">
            <a:extLst>
              <a:ext uri="{FF2B5EF4-FFF2-40B4-BE49-F238E27FC236}">
                <a16:creationId xmlns:a16="http://schemas.microsoft.com/office/drawing/2014/main" id="{D689A2AC-1669-BF4A-B36A-FB12C0E9EC15}"/>
              </a:ext>
            </a:extLst>
          </p:cNvPr>
          <p:cNvCxnSpPr>
            <a:cxnSpLocks/>
          </p:cNvCxnSpPr>
          <p:nvPr/>
        </p:nvCxnSpPr>
        <p:spPr>
          <a:xfrm flipV="1">
            <a:off x="7843898" y="13576967"/>
            <a:ext cx="7259" cy="702689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2" name="Straight Connector 121">
            <a:extLst>
              <a:ext uri="{FF2B5EF4-FFF2-40B4-BE49-F238E27FC236}">
                <a16:creationId xmlns:a16="http://schemas.microsoft.com/office/drawing/2014/main" id="{473AE042-4C1C-0540-90DF-805167FB44C6}"/>
              </a:ext>
            </a:extLst>
          </p:cNvPr>
          <p:cNvCxnSpPr>
            <a:cxnSpLocks/>
          </p:cNvCxnSpPr>
          <p:nvPr/>
        </p:nvCxnSpPr>
        <p:spPr>
          <a:xfrm flipV="1">
            <a:off x="7311056" y="15840597"/>
            <a:ext cx="0" cy="80121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5" name="Straight Connector 124">
            <a:extLst>
              <a:ext uri="{FF2B5EF4-FFF2-40B4-BE49-F238E27FC236}">
                <a16:creationId xmlns:a16="http://schemas.microsoft.com/office/drawing/2014/main" id="{F00234DB-30A0-A14D-B827-8C2DCE0238B9}"/>
              </a:ext>
            </a:extLst>
          </p:cNvPr>
          <p:cNvCxnSpPr>
            <a:cxnSpLocks/>
          </p:cNvCxnSpPr>
          <p:nvPr/>
        </p:nvCxnSpPr>
        <p:spPr>
          <a:xfrm>
            <a:off x="2099214" y="12780760"/>
            <a:ext cx="0" cy="71801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8" name="Straight Connector 127">
            <a:extLst>
              <a:ext uri="{FF2B5EF4-FFF2-40B4-BE49-F238E27FC236}">
                <a16:creationId xmlns:a16="http://schemas.microsoft.com/office/drawing/2014/main" id="{E64338C0-E09F-E84D-91F2-CB8BB2D36010}"/>
              </a:ext>
            </a:extLst>
          </p:cNvPr>
          <p:cNvCxnSpPr>
            <a:cxnSpLocks/>
          </p:cNvCxnSpPr>
          <p:nvPr/>
        </p:nvCxnSpPr>
        <p:spPr>
          <a:xfrm>
            <a:off x="1285062" y="13394154"/>
            <a:ext cx="814152" cy="603817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9" name="Straight Connector 148">
            <a:extLst>
              <a:ext uri="{FF2B5EF4-FFF2-40B4-BE49-F238E27FC236}">
                <a16:creationId xmlns:a16="http://schemas.microsoft.com/office/drawing/2014/main" id="{859B72ED-06B5-D04F-8934-D12A027925F0}"/>
              </a:ext>
            </a:extLst>
          </p:cNvPr>
          <p:cNvCxnSpPr>
            <a:cxnSpLocks/>
          </p:cNvCxnSpPr>
          <p:nvPr/>
        </p:nvCxnSpPr>
        <p:spPr>
          <a:xfrm flipH="1" flipV="1">
            <a:off x="2405342" y="13639441"/>
            <a:ext cx="408423" cy="809934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4" name="Straight Connector 153">
            <a:extLst>
              <a:ext uri="{FF2B5EF4-FFF2-40B4-BE49-F238E27FC236}">
                <a16:creationId xmlns:a16="http://schemas.microsoft.com/office/drawing/2014/main" id="{ADEA7341-227F-C94C-8590-9A4C26562B61}"/>
              </a:ext>
            </a:extLst>
          </p:cNvPr>
          <p:cNvCxnSpPr>
            <a:cxnSpLocks/>
          </p:cNvCxnSpPr>
          <p:nvPr/>
        </p:nvCxnSpPr>
        <p:spPr>
          <a:xfrm>
            <a:off x="6416887" y="12913019"/>
            <a:ext cx="0" cy="736259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2" name="Straight Connector 161">
            <a:extLst>
              <a:ext uri="{FF2B5EF4-FFF2-40B4-BE49-F238E27FC236}">
                <a16:creationId xmlns:a16="http://schemas.microsoft.com/office/drawing/2014/main" id="{C78E72D1-A4E0-D94A-AD26-756C6F30DB76}"/>
              </a:ext>
            </a:extLst>
          </p:cNvPr>
          <p:cNvCxnSpPr>
            <a:cxnSpLocks/>
            <a:stCxn id="29" idx="2"/>
          </p:cNvCxnSpPr>
          <p:nvPr/>
        </p:nvCxnSpPr>
        <p:spPr>
          <a:xfrm flipH="1">
            <a:off x="7070289" y="12969122"/>
            <a:ext cx="443048" cy="777567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6" name="Straight Connector 165">
            <a:extLst>
              <a:ext uri="{FF2B5EF4-FFF2-40B4-BE49-F238E27FC236}">
                <a16:creationId xmlns:a16="http://schemas.microsoft.com/office/drawing/2014/main" id="{3D526A9F-69B1-6848-BE28-D0D0F2031640}"/>
              </a:ext>
            </a:extLst>
          </p:cNvPr>
          <p:cNvCxnSpPr>
            <a:cxnSpLocks/>
          </p:cNvCxnSpPr>
          <p:nvPr/>
        </p:nvCxnSpPr>
        <p:spPr>
          <a:xfrm flipV="1">
            <a:off x="2000144" y="15937521"/>
            <a:ext cx="468040" cy="45968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9" name="TextBox 168">
            <a:extLst>
              <a:ext uri="{FF2B5EF4-FFF2-40B4-BE49-F238E27FC236}">
                <a16:creationId xmlns:a16="http://schemas.microsoft.com/office/drawing/2014/main" id="{95A15AD4-04FE-264A-84D2-45F173189A12}"/>
              </a:ext>
            </a:extLst>
          </p:cNvPr>
          <p:cNvSpPr txBox="1"/>
          <p:nvPr/>
        </p:nvSpPr>
        <p:spPr>
          <a:xfrm>
            <a:off x="235061" y="15596730"/>
            <a:ext cx="128732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.</a:t>
            </a:r>
          </a:p>
        </p:txBody>
      </p:sp>
      <p:cxnSp>
        <p:nvCxnSpPr>
          <p:cNvPr id="170" name="Straight Connector 169">
            <a:extLst>
              <a:ext uri="{FF2B5EF4-FFF2-40B4-BE49-F238E27FC236}">
                <a16:creationId xmlns:a16="http://schemas.microsoft.com/office/drawing/2014/main" id="{2E73E8B4-E8A0-9A42-BB18-27E367A6C8CF}"/>
              </a:ext>
            </a:extLst>
          </p:cNvPr>
          <p:cNvCxnSpPr>
            <a:cxnSpLocks/>
          </p:cNvCxnSpPr>
          <p:nvPr/>
        </p:nvCxnSpPr>
        <p:spPr>
          <a:xfrm flipH="1" flipV="1">
            <a:off x="8752541" y="12520134"/>
            <a:ext cx="142833" cy="490296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9" name="Straight Connector 178">
            <a:extLst>
              <a:ext uri="{FF2B5EF4-FFF2-40B4-BE49-F238E27FC236}">
                <a16:creationId xmlns:a16="http://schemas.microsoft.com/office/drawing/2014/main" id="{CF157C3E-6226-E94D-8DFD-72E316B587CE}"/>
              </a:ext>
            </a:extLst>
          </p:cNvPr>
          <p:cNvCxnSpPr>
            <a:cxnSpLocks/>
          </p:cNvCxnSpPr>
          <p:nvPr/>
        </p:nvCxnSpPr>
        <p:spPr>
          <a:xfrm flipH="1" flipV="1">
            <a:off x="8469772" y="12041343"/>
            <a:ext cx="355592" cy="41403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9" name="Straight Connector 188">
            <a:extLst>
              <a:ext uri="{FF2B5EF4-FFF2-40B4-BE49-F238E27FC236}">
                <a16:creationId xmlns:a16="http://schemas.microsoft.com/office/drawing/2014/main" id="{00C2B25B-A904-7041-98FC-DA72AEDAA265}"/>
              </a:ext>
            </a:extLst>
          </p:cNvPr>
          <p:cNvCxnSpPr>
            <a:cxnSpLocks/>
          </p:cNvCxnSpPr>
          <p:nvPr/>
        </p:nvCxnSpPr>
        <p:spPr>
          <a:xfrm flipH="1">
            <a:off x="7291927" y="11040744"/>
            <a:ext cx="734926" cy="438326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3" name="Straight Connector 192">
            <a:extLst>
              <a:ext uri="{FF2B5EF4-FFF2-40B4-BE49-F238E27FC236}">
                <a16:creationId xmlns:a16="http://schemas.microsoft.com/office/drawing/2014/main" id="{80EDB21F-49F2-8A48-A076-3C80C1768E5C}"/>
              </a:ext>
            </a:extLst>
          </p:cNvPr>
          <p:cNvCxnSpPr>
            <a:cxnSpLocks/>
          </p:cNvCxnSpPr>
          <p:nvPr/>
        </p:nvCxnSpPr>
        <p:spPr>
          <a:xfrm flipH="1">
            <a:off x="8192424" y="11216145"/>
            <a:ext cx="368492" cy="307998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2" name="Straight Connector 201">
            <a:extLst>
              <a:ext uri="{FF2B5EF4-FFF2-40B4-BE49-F238E27FC236}">
                <a16:creationId xmlns:a16="http://schemas.microsoft.com/office/drawing/2014/main" id="{37F25081-DC98-7742-9CDD-B05C66E90535}"/>
              </a:ext>
            </a:extLst>
          </p:cNvPr>
          <p:cNvCxnSpPr>
            <a:cxnSpLocks/>
          </p:cNvCxnSpPr>
          <p:nvPr/>
        </p:nvCxnSpPr>
        <p:spPr>
          <a:xfrm flipH="1" flipV="1">
            <a:off x="6318706" y="11571504"/>
            <a:ext cx="296323" cy="37155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6" name="Straight Connector 205">
            <a:extLst>
              <a:ext uri="{FF2B5EF4-FFF2-40B4-BE49-F238E27FC236}">
                <a16:creationId xmlns:a16="http://schemas.microsoft.com/office/drawing/2014/main" id="{22C34EC9-0363-624B-91C8-BC3109AEE089}"/>
              </a:ext>
            </a:extLst>
          </p:cNvPr>
          <p:cNvCxnSpPr>
            <a:cxnSpLocks/>
          </p:cNvCxnSpPr>
          <p:nvPr/>
        </p:nvCxnSpPr>
        <p:spPr>
          <a:xfrm flipH="1">
            <a:off x="4970451" y="10748557"/>
            <a:ext cx="244557" cy="843164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8" name="Straight Connector 207">
            <a:extLst>
              <a:ext uri="{FF2B5EF4-FFF2-40B4-BE49-F238E27FC236}">
                <a16:creationId xmlns:a16="http://schemas.microsoft.com/office/drawing/2014/main" id="{AD024AB5-14AB-D94C-9065-AAF737D1206C}"/>
              </a:ext>
            </a:extLst>
          </p:cNvPr>
          <p:cNvCxnSpPr>
            <a:cxnSpLocks/>
          </p:cNvCxnSpPr>
          <p:nvPr/>
        </p:nvCxnSpPr>
        <p:spPr>
          <a:xfrm flipV="1">
            <a:off x="5475877" y="11584576"/>
            <a:ext cx="0" cy="350818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0" name="Straight Connector 209">
            <a:extLst>
              <a:ext uri="{FF2B5EF4-FFF2-40B4-BE49-F238E27FC236}">
                <a16:creationId xmlns:a16="http://schemas.microsoft.com/office/drawing/2014/main" id="{3C680FB8-DCEB-BE4B-A3E1-0C5BBF879919}"/>
              </a:ext>
            </a:extLst>
          </p:cNvPr>
          <p:cNvCxnSpPr>
            <a:cxnSpLocks/>
          </p:cNvCxnSpPr>
          <p:nvPr/>
        </p:nvCxnSpPr>
        <p:spPr>
          <a:xfrm flipH="1">
            <a:off x="6025402" y="11018609"/>
            <a:ext cx="367793" cy="483379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6" name="Straight Connector 215">
            <a:extLst>
              <a:ext uri="{FF2B5EF4-FFF2-40B4-BE49-F238E27FC236}">
                <a16:creationId xmlns:a16="http://schemas.microsoft.com/office/drawing/2014/main" id="{C49ADCCD-7827-0A4B-99F4-B8B04AD8D610}"/>
              </a:ext>
            </a:extLst>
          </p:cNvPr>
          <p:cNvCxnSpPr>
            <a:cxnSpLocks/>
          </p:cNvCxnSpPr>
          <p:nvPr/>
        </p:nvCxnSpPr>
        <p:spPr>
          <a:xfrm flipV="1">
            <a:off x="4311810" y="11350465"/>
            <a:ext cx="609" cy="676995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4" name="Straight Connector 233">
            <a:extLst>
              <a:ext uri="{FF2B5EF4-FFF2-40B4-BE49-F238E27FC236}">
                <a16:creationId xmlns:a16="http://schemas.microsoft.com/office/drawing/2014/main" id="{C01852B1-E08D-2243-A474-5E7835DAB027}"/>
              </a:ext>
            </a:extLst>
          </p:cNvPr>
          <p:cNvCxnSpPr>
            <a:cxnSpLocks/>
          </p:cNvCxnSpPr>
          <p:nvPr/>
        </p:nvCxnSpPr>
        <p:spPr>
          <a:xfrm flipH="1">
            <a:off x="3517543" y="11041938"/>
            <a:ext cx="222989" cy="354065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6" name="Straight Connector 235">
            <a:extLst>
              <a:ext uri="{FF2B5EF4-FFF2-40B4-BE49-F238E27FC236}">
                <a16:creationId xmlns:a16="http://schemas.microsoft.com/office/drawing/2014/main" id="{AB65D886-ADBA-FC4B-9739-0F6ED4A9D67A}"/>
              </a:ext>
            </a:extLst>
          </p:cNvPr>
          <p:cNvCxnSpPr>
            <a:cxnSpLocks/>
          </p:cNvCxnSpPr>
          <p:nvPr/>
        </p:nvCxnSpPr>
        <p:spPr>
          <a:xfrm flipV="1">
            <a:off x="2551886" y="11548409"/>
            <a:ext cx="0" cy="350818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2" name="Straight Connector 241">
            <a:extLst>
              <a:ext uri="{FF2B5EF4-FFF2-40B4-BE49-F238E27FC236}">
                <a16:creationId xmlns:a16="http://schemas.microsoft.com/office/drawing/2014/main" id="{9E865DA3-DE36-E64D-B463-8964711B884D}"/>
              </a:ext>
            </a:extLst>
          </p:cNvPr>
          <p:cNvCxnSpPr>
            <a:cxnSpLocks/>
          </p:cNvCxnSpPr>
          <p:nvPr/>
        </p:nvCxnSpPr>
        <p:spPr>
          <a:xfrm>
            <a:off x="2883094" y="10812668"/>
            <a:ext cx="283399" cy="575106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7" name="Straight Connector 176">
            <a:extLst>
              <a:ext uri="{FF2B5EF4-FFF2-40B4-BE49-F238E27FC236}">
                <a16:creationId xmlns:a16="http://schemas.microsoft.com/office/drawing/2014/main" id="{2E2CCA24-81E9-D442-B021-72DAECEE6CBB}"/>
              </a:ext>
            </a:extLst>
          </p:cNvPr>
          <p:cNvCxnSpPr>
            <a:cxnSpLocks/>
          </p:cNvCxnSpPr>
          <p:nvPr/>
        </p:nvCxnSpPr>
        <p:spPr>
          <a:xfrm>
            <a:off x="891897" y="10604173"/>
            <a:ext cx="423099" cy="0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2" name="Straight Connector 181">
            <a:extLst>
              <a:ext uri="{FF2B5EF4-FFF2-40B4-BE49-F238E27FC236}">
                <a16:creationId xmlns:a16="http://schemas.microsoft.com/office/drawing/2014/main" id="{6494438B-D8AB-FB47-8562-63B4470550F6}"/>
              </a:ext>
            </a:extLst>
          </p:cNvPr>
          <p:cNvCxnSpPr>
            <a:cxnSpLocks/>
          </p:cNvCxnSpPr>
          <p:nvPr/>
        </p:nvCxnSpPr>
        <p:spPr>
          <a:xfrm>
            <a:off x="1009125" y="9800449"/>
            <a:ext cx="423099" cy="0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6" name="Straight Connector 185">
            <a:extLst>
              <a:ext uri="{FF2B5EF4-FFF2-40B4-BE49-F238E27FC236}">
                <a16:creationId xmlns:a16="http://schemas.microsoft.com/office/drawing/2014/main" id="{4014782C-4C57-2749-B186-F07B6C952DA1}"/>
              </a:ext>
            </a:extLst>
          </p:cNvPr>
          <p:cNvCxnSpPr>
            <a:cxnSpLocks/>
          </p:cNvCxnSpPr>
          <p:nvPr/>
        </p:nvCxnSpPr>
        <p:spPr>
          <a:xfrm flipH="1" flipV="1">
            <a:off x="3148500" y="9494019"/>
            <a:ext cx="135864" cy="406007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2" name="Straight Connector 191">
            <a:extLst>
              <a:ext uri="{FF2B5EF4-FFF2-40B4-BE49-F238E27FC236}">
                <a16:creationId xmlns:a16="http://schemas.microsoft.com/office/drawing/2014/main" id="{76FE9973-F084-214D-8B07-121D8EEEA02E}"/>
              </a:ext>
            </a:extLst>
          </p:cNvPr>
          <p:cNvCxnSpPr>
            <a:cxnSpLocks/>
          </p:cNvCxnSpPr>
          <p:nvPr/>
        </p:nvCxnSpPr>
        <p:spPr>
          <a:xfrm flipV="1">
            <a:off x="2032661" y="9376206"/>
            <a:ext cx="0" cy="443634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6" name="Straight Connector 195">
            <a:extLst>
              <a:ext uri="{FF2B5EF4-FFF2-40B4-BE49-F238E27FC236}">
                <a16:creationId xmlns:a16="http://schemas.microsoft.com/office/drawing/2014/main" id="{206BE152-910A-2843-A2AB-7EEE1AB8E0D0}"/>
              </a:ext>
            </a:extLst>
          </p:cNvPr>
          <p:cNvCxnSpPr>
            <a:cxnSpLocks/>
          </p:cNvCxnSpPr>
          <p:nvPr/>
        </p:nvCxnSpPr>
        <p:spPr>
          <a:xfrm flipV="1">
            <a:off x="3241623" y="15834903"/>
            <a:ext cx="10464" cy="492325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8" name="Straight Connector 197">
            <a:extLst>
              <a:ext uri="{FF2B5EF4-FFF2-40B4-BE49-F238E27FC236}">
                <a16:creationId xmlns:a16="http://schemas.microsoft.com/office/drawing/2014/main" id="{F51116E4-A353-1B45-ACA0-38C9A5762479}"/>
              </a:ext>
            </a:extLst>
          </p:cNvPr>
          <p:cNvCxnSpPr>
            <a:cxnSpLocks/>
          </p:cNvCxnSpPr>
          <p:nvPr/>
        </p:nvCxnSpPr>
        <p:spPr>
          <a:xfrm>
            <a:off x="1546876" y="8981638"/>
            <a:ext cx="0" cy="549827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3" name="Straight Connector 212">
            <a:extLst>
              <a:ext uri="{FF2B5EF4-FFF2-40B4-BE49-F238E27FC236}">
                <a16:creationId xmlns:a16="http://schemas.microsoft.com/office/drawing/2014/main" id="{1EADCC58-485B-1B45-9F99-708EBAE3C65F}"/>
              </a:ext>
            </a:extLst>
          </p:cNvPr>
          <p:cNvCxnSpPr>
            <a:cxnSpLocks/>
          </p:cNvCxnSpPr>
          <p:nvPr/>
        </p:nvCxnSpPr>
        <p:spPr>
          <a:xfrm>
            <a:off x="2167305" y="8682665"/>
            <a:ext cx="384581" cy="434585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8" name="Straight Connector 237">
            <a:extLst>
              <a:ext uri="{FF2B5EF4-FFF2-40B4-BE49-F238E27FC236}">
                <a16:creationId xmlns:a16="http://schemas.microsoft.com/office/drawing/2014/main" id="{E1328405-E305-064F-BB49-5E09C8D7C1AA}"/>
              </a:ext>
            </a:extLst>
          </p:cNvPr>
          <p:cNvCxnSpPr>
            <a:cxnSpLocks/>
          </p:cNvCxnSpPr>
          <p:nvPr/>
        </p:nvCxnSpPr>
        <p:spPr>
          <a:xfrm>
            <a:off x="2931906" y="8772009"/>
            <a:ext cx="0" cy="339274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1" name="Straight Connector 240">
            <a:extLst>
              <a:ext uri="{FF2B5EF4-FFF2-40B4-BE49-F238E27FC236}">
                <a16:creationId xmlns:a16="http://schemas.microsoft.com/office/drawing/2014/main" id="{2D926B2A-A746-2743-A1C0-AD8DE17492FD}"/>
              </a:ext>
            </a:extLst>
          </p:cNvPr>
          <p:cNvCxnSpPr>
            <a:cxnSpLocks/>
          </p:cNvCxnSpPr>
          <p:nvPr/>
        </p:nvCxnSpPr>
        <p:spPr>
          <a:xfrm>
            <a:off x="4123998" y="8526830"/>
            <a:ext cx="1" cy="734097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7" name="Straight Connector 246">
            <a:extLst>
              <a:ext uri="{FF2B5EF4-FFF2-40B4-BE49-F238E27FC236}">
                <a16:creationId xmlns:a16="http://schemas.microsoft.com/office/drawing/2014/main" id="{229CA148-C5A7-674A-9EBE-7E0537F4EF65}"/>
              </a:ext>
            </a:extLst>
          </p:cNvPr>
          <p:cNvCxnSpPr>
            <a:cxnSpLocks/>
          </p:cNvCxnSpPr>
          <p:nvPr/>
        </p:nvCxnSpPr>
        <p:spPr>
          <a:xfrm flipV="1">
            <a:off x="4771275" y="9356056"/>
            <a:ext cx="0" cy="350818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9" name="Straight Connector 238">
            <a:extLst>
              <a:ext uri="{FF2B5EF4-FFF2-40B4-BE49-F238E27FC236}">
                <a16:creationId xmlns:a16="http://schemas.microsoft.com/office/drawing/2014/main" id="{5983F250-BC6D-D943-BA73-7F2886C57B84}"/>
              </a:ext>
            </a:extLst>
          </p:cNvPr>
          <p:cNvCxnSpPr>
            <a:cxnSpLocks/>
          </p:cNvCxnSpPr>
          <p:nvPr/>
        </p:nvCxnSpPr>
        <p:spPr>
          <a:xfrm>
            <a:off x="5236716" y="8714193"/>
            <a:ext cx="0" cy="779826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0" name="Picture 69">
            <a:extLst>
              <a:ext uri="{FF2B5EF4-FFF2-40B4-BE49-F238E27FC236}">
                <a16:creationId xmlns:a16="http://schemas.microsoft.com/office/drawing/2014/main" id="{FEAD00B0-E14E-554B-97F6-93B67317C7A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4260" y="2395872"/>
            <a:ext cx="754079" cy="754079"/>
          </a:xfrm>
          <a:prstGeom prst="rect">
            <a:avLst/>
          </a:prstGeom>
        </p:spPr>
      </p:pic>
      <p:cxnSp>
        <p:nvCxnSpPr>
          <p:cNvPr id="246" name="Straight Connector 245">
            <a:extLst>
              <a:ext uri="{FF2B5EF4-FFF2-40B4-BE49-F238E27FC236}">
                <a16:creationId xmlns:a16="http://schemas.microsoft.com/office/drawing/2014/main" id="{BF528227-07B4-C549-8C1A-9F98BE2554DB}"/>
              </a:ext>
            </a:extLst>
          </p:cNvPr>
          <p:cNvCxnSpPr>
            <a:cxnSpLocks/>
          </p:cNvCxnSpPr>
          <p:nvPr/>
        </p:nvCxnSpPr>
        <p:spPr>
          <a:xfrm flipV="1">
            <a:off x="6661058" y="9140415"/>
            <a:ext cx="3058" cy="692245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0" name="Straight Connector 249">
            <a:extLst>
              <a:ext uri="{FF2B5EF4-FFF2-40B4-BE49-F238E27FC236}">
                <a16:creationId xmlns:a16="http://schemas.microsoft.com/office/drawing/2014/main" id="{C3F4B10E-3327-F44F-91B8-8FA1DBDE34BB}"/>
              </a:ext>
            </a:extLst>
          </p:cNvPr>
          <p:cNvCxnSpPr>
            <a:cxnSpLocks/>
          </p:cNvCxnSpPr>
          <p:nvPr/>
        </p:nvCxnSpPr>
        <p:spPr>
          <a:xfrm flipH="1">
            <a:off x="8471361" y="7205551"/>
            <a:ext cx="444630" cy="373873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2" name="Straight Connector 251">
            <a:extLst>
              <a:ext uri="{FF2B5EF4-FFF2-40B4-BE49-F238E27FC236}">
                <a16:creationId xmlns:a16="http://schemas.microsoft.com/office/drawing/2014/main" id="{D313EF1E-25A3-B24E-ABB4-D1A2267DBC5E}"/>
              </a:ext>
            </a:extLst>
          </p:cNvPr>
          <p:cNvCxnSpPr>
            <a:cxnSpLocks/>
          </p:cNvCxnSpPr>
          <p:nvPr/>
        </p:nvCxnSpPr>
        <p:spPr>
          <a:xfrm>
            <a:off x="6017707" y="8772009"/>
            <a:ext cx="0" cy="779826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4" name="Straight Connector 253">
            <a:extLst>
              <a:ext uri="{FF2B5EF4-FFF2-40B4-BE49-F238E27FC236}">
                <a16:creationId xmlns:a16="http://schemas.microsoft.com/office/drawing/2014/main" id="{43854050-DFA9-7C43-ADFF-C58DD8789F26}"/>
              </a:ext>
            </a:extLst>
          </p:cNvPr>
          <p:cNvCxnSpPr>
            <a:cxnSpLocks/>
          </p:cNvCxnSpPr>
          <p:nvPr/>
        </p:nvCxnSpPr>
        <p:spPr>
          <a:xfrm flipH="1">
            <a:off x="4624357" y="6419914"/>
            <a:ext cx="280707" cy="76312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6" name="Straight Connector 255">
            <a:extLst>
              <a:ext uri="{FF2B5EF4-FFF2-40B4-BE49-F238E27FC236}">
                <a16:creationId xmlns:a16="http://schemas.microsoft.com/office/drawing/2014/main" id="{63E57120-33BF-544B-B579-C4D6D1F155FE}"/>
              </a:ext>
            </a:extLst>
          </p:cNvPr>
          <p:cNvCxnSpPr>
            <a:cxnSpLocks/>
          </p:cNvCxnSpPr>
          <p:nvPr/>
        </p:nvCxnSpPr>
        <p:spPr>
          <a:xfrm flipH="1">
            <a:off x="6201410" y="6451755"/>
            <a:ext cx="6509" cy="714758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9" name="Straight Connector 258">
            <a:extLst>
              <a:ext uri="{FF2B5EF4-FFF2-40B4-BE49-F238E27FC236}">
                <a16:creationId xmlns:a16="http://schemas.microsoft.com/office/drawing/2014/main" id="{A036CF56-FD65-AC46-8535-F4DEAA002A2E}"/>
              </a:ext>
            </a:extLst>
          </p:cNvPr>
          <p:cNvCxnSpPr>
            <a:cxnSpLocks/>
          </p:cNvCxnSpPr>
          <p:nvPr/>
        </p:nvCxnSpPr>
        <p:spPr>
          <a:xfrm flipV="1">
            <a:off x="6598782" y="7188013"/>
            <a:ext cx="0" cy="39141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2" name="Straight Connector 261">
            <a:extLst>
              <a:ext uri="{FF2B5EF4-FFF2-40B4-BE49-F238E27FC236}">
                <a16:creationId xmlns:a16="http://schemas.microsoft.com/office/drawing/2014/main" id="{CA091A1F-D9EF-0744-99FC-2C3CE45A8258}"/>
              </a:ext>
            </a:extLst>
          </p:cNvPr>
          <p:cNvCxnSpPr>
            <a:cxnSpLocks/>
          </p:cNvCxnSpPr>
          <p:nvPr/>
        </p:nvCxnSpPr>
        <p:spPr>
          <a:xfrm flipV="1">
            <a:off x="4953463" y="7130428"/>
            <a:ext cx="0" cy="39141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7" name="Straight Connector 266">
            <a:extLst>
              <a:ext uri="{FF2B5EF4-FFF2-40B4-BE49-F238E27FC236}">
                <a16:creationId xmlns:a16="http://schemas.microsoft.com/office/drawing/2014/main" id="{961FDAD1-5049-0440-B861-F50CEA6B536C}"/>
              </a:ext>
            </a:extLst>
          </p:cNvPr>
          <p:cNvCxnSpPr>
            <a:cxnSpLocks/>
          </p:cNvCxnSpPr>
          <p:nvPr/>
        </p:nvCxnSpPr>
        <p:spPr>
          <a:xfrm flipH="1">
            <a:off x="3658690" y="6574744"/>
            <a:ext cx="6509" cy="714758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2" name="Straight Connector 271">
            <a:extLst>
              <a:ext uri="{FF2B5EF4-FFF2-40B4-BE49-F238E27FC236}">
                <a16:creationId xmlns:a16="http://schemas.microsoft.com/office/drawing/2014/main" id="{4226F799-69F5-684E-962E-83B20F19CC0C}"/>
              </a:ext>
            </a:extLst>
          </p:cNvPr>
          <p:cNvCxnSpPr>
            <a:cxnSpLocks/>
          </p:cNvCxnSpPr>
          <p:nvPr/>
        </p:nvCxnSpPr>
        <p:spPr>
          <a:xfrm>
            <a:off x="1134539" y="7073201"/>
            <a:ext cx="501985" cy="0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4" name="Straight Connector 273">
            <a:extLst>
              <a:ext uri="{FF2B5EF4-FFF2-40B4-BE49-F238E27FC236}">
                <a16:creationId xmlns:a16="http://schemas.microsoft.com/office/drawing/2014/main" id="{B063178E-D425-084A-B3E1-D1E2E5715874}"/>
              </a:ext>
            </a:extLst>
          </p:cNvPr>
          <p:cNvCxnSpPr>
            <a:cxnSpLocks/>
          </p:cNvCxnSpPr>
          <p:nvPr/>
        </p:nvCxnSpPr>
        <p:spPr>
          <a:xfrm>
            <a:off x="2551886" y="6451755"/>
            <a:ext cx="355715" cy="594488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6" name="Straight Connector 275">
            <a:extLst>
              <a:ext uri="{FF2B5EF4-FFF2-40B4-BE49-F238E27FC236}">
                <a16:creationId xmlns:a16="http://schemas.microsoft.com/office/drawing/2014/main" id="{7D6FD9D7-14C2-BE48-995B-3076BE197D85}"/>
              </a:ext>
            </a:extLst>
          </p:cNvPr>
          <p:cNvCxnSpPr>
            <a:cxnSpLocks/>
          </p:cNvCxnSpPr>
          <p:nvPr/>
        </p:nvCxnSpPr>
        <p:spPr>
          <a:xfrm flipV="1">
            <a:off x="1839416" y="7166513"/>
            <a:ext cx="463829" cy="644629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1" name="Straight Connector 280">
            <a:extLst>
              <a:ext uri="{FF2B5EF4-FFF2-40B4-BE49-F238E27FC236}">
                <a16:creationId xmlns:a16="http://schemas.microsoft.com/office/drawing/2014/main" id="{E5BC2275-9106-B744-A79E-F0E0EDB1A7A1}"/>
              </a:ext>
            </a:extLst>
          </p:cNvPr>
          <p:cNvCxnSpPr>
            <a:cxnSpLocks/>
          </p:cNvCxnSpPr>
          <p:nvPr/>
        </p:nvCxnSpPr>
        <p:spPr>
          <a:xfrm>
            <a:off x="846082" y="6084189"/>
            <a:ext cx="347882" cy="142166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7" name="Straight Connector 286">
            <a:extLst>
              <a:ext uri="{FF2B5EF4-FFF2-40B4-BE49-F238E27FC236}">
                <a16:creationId xmlns:a16="http://schemas.microsoft.com/office/drawing/2014/main" id="{678CCBEC-9EFB-B247-8355-3436510655BE}"/>
              </a:ext>
            </a:extLst>
          </p:cNvPr>
          <p:cNvCxnSpPr>
            <a:cxnSpLocks/>
            <a:stCxn id="103" idx="2"/>
          </p:cNvCxnSpPr>
          <p:nvPr/>
        </p:nvCxnSpPr>
        <p:spPr>
          <a:xfrm>
            <a:off x="7316861" y="6738123"/>
            <a:ext cx="97656" cy="330804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1" name="Straight Connector 290">
            <a:extLst>
              <a:ext uri="{FF2B5EF4-FFF2-40B4-BE49-F238E27FC236}">
                <a16:creationId xmlns:a16="http://schemas.microsoft.com/office/drawing/2014/main" id="{6A6C91E7-13FC-9643-9A9F-77FA682187E8}"/>
              </a:ext>
            </a:extLst>
          </p:cNvPr>
          <p:cNvCxnSpPr>
            <a:cxnSpLocks/>
          </p:cNvCxnSpPr>
          <p:nvPr/>
        </p:nvCxnSpPr>
        <p:spPr>
          <a:xfrm flipV="1">
            <a:off x="7728005" y="7220505"/>
            <a:ext cx="0" cy="39141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3" name="TextBox 292">
            <a:extLst>
              <a:ext uri="{FF2B5EF4-FFF2-40B4-BE49-F238E27FC236}">
                <a16:creationId xmlns:a16="http://schemas.microsoft.com/office/drawing/2014/main" id="{25F2C9D8-994A-E343-925A-7BD005C190D7}"/>
              </a:ext>
            </a:extLst>
          </p:cNvPr>
          <p:cNvSpPr txBox="1"/>
          <p:nvPr/>
        </p:nvSpPr>
        <p:spPr>
          <a:xfrm>
            <a:off x="276116" y="3166218"/>
            <a:ext cx="120352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/>
              <a:t>Take a gap year, travel the world and embrace new cultures</a:t>
            </a:r>
          </a:p>
        </p:txBody>
      </p:sp>
      <p:pic>
        <p:nvPicPr>
          <p:cNvPr id="295" name="Picture 294">
            <a:extLst>
              <a:ext uri="{FF2B5EF4-FFF2-40B4-BE49-F238E27FC236}">
                <a16:creationId xmlns:a16="http://schemas.microsoft.com/office/drawing/2014/main" id="{81817862-3361-E442-842C-D26F4D24D4C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b="22633"/>
          <a:stretch/>
        </p:blipFill>
        <p:spPr>
          <a:xfrm>
            <a:off x="1966569" y="312903"/>
            <a:ext cx="691333" cy="534862"/>
          </a:xfrm>
          <a:prstGeom prst="rect">
            <a:avLst/>
          </a:prstGeom>
        </p:spPr>
      </p:pic>
      <p:sp>
        <p:nvSpPr>
          <p:cNvPr id="296" name="TextBox 295">
            <a:extLst>
              <a:ext uri="{FF2B5EF4-FFF2-40B4-BE49-F238E27FC236}">
                <a16:creationId xmlns:a16="http://schemas.microsoft.com/office/drawing/2014/main" id="{B5C67A4A-355E-7B41-99ED-5700F05F2355}"/>
              </a:ext>
            </a:extLst>
          </p:cNvPr>
          <p:cNvSpPr txBox="1"/>
          <p:nvPr/>
        </p:nvSpPr>
        <p:spPr>
          <a:xfrm>
            <a:off x="1721569" y="804331"/>
            <a:ext cx="120352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/>
              <a:t>Go to university to enhance your studies and get a degree</a:t>
            </a:r>
          </a:p>
        </p:txBody>
      </p:sp>
      <p:cxnSp>
        <p:nvCxnSpPr>
          <p:cNvPr id="297" name="Straight Connector 296">
            <a:extLst>
              <a:ext uri="{FF2B5EF4-FFF2-40B4-BE49-F238E27FC236}">
                <a16:creationId xmlns:a16="http://schemas.microsoft.com/office/drawing/2014/main" id="{3F170DD5-2F6F-C34D-87E3-1B9450AB8954}"/>
              </a:ext>
            </a:extLst>
          </p:cNvPr>
          <p:cNvCxnSpPr>
            <a:cxnSpLocks/>
          </p:cNvCxnSpPr>
          <p:nvPr/>
        </p:nvCxnSpPr>
        <p:spPr>
          <a:xfrm flipH="1">
            <a:off x="2331229" y="1415563"/>
            <a:ext cx="1" cy="509194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9" name="Straight Connector 298">
            <a:extLst>
              <a:ext uri="{FF2B5EF4-FFF2-40B4-BE49-F238E27FC236}">
                <a16:creationId xmlns:a16="http://schemas.microsoft.com/office/drawing/2014/main" id="{49236A84-454E-2943-8540-6D9565A2D635}"/>
              </a:ext>
            </a:extLst>
          </p:cNvPr>
          <p:cNvCxnSpPr>
            <a:cxnSpLocks/>
            <a:stCxn id="70" idx="3"/>
          </p:cNvCxnSpPr>
          <p:nvPr/>
        </p:nvCxnSpPr>
        <p:spPr>
          <a:xfrm>
            <a:off x="1078339" y="2772912"/>
            <a:ext cx="422027" cy="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2" name="TextBox 301">
            <a:extLst>
              <a:ext uri="{FF2B5EF4-FFF2-40B4-BE49-F238E27FC236}">
                <a16:creationId xmlns:a16="http://schemas.microsoft.com/office/drawing/2014/main" id="{05F274D9-7660-E24C-9533-8CA4DCEA24FF}"/>
              </a:ext>
            </a:extLst>
          </p:cNvPr>
          <p:cNvSpPr txBox="1"/>
          <p:nvPr/>
        </p:nvSpPr>
        <p:spPr>
          <a:xfrm>
            <a:off x="2764819" y="964131"/>
            <a:ext cx="120352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/>
              <a:t>Start a degree level apprenticeship</a:t>
            </a:r>
          </a:p>
        </p:txBody>
      </p:sp>
      <p:cxnSp>
        <p:nvCxnSpPr>
          <p:cNvPr id="303" name="Straight Connector 302">
            <a:extLst>
              <a:ext uri="{FF2B5EF4-FFF2-40B4-BE49-F238E27FC236}">
                <a16:creationId xmlns:a16="http://schemas.microsoft.com/office/drawing/2014/main" id="{F941AE02-6091-4946-84C1-F29C1AAA1032}"/>
              </a:ext>
            </a:extLst>
          </p:cNvPr>
          <p:cNvCxnSpPr>
            <a:cxnSpLocks/>
          </p:cNvCxnSpPr>
          <p:nvPr/>
        </p:nvCxnSpPr>
        <p:spPr>
          <a:xfrm flipH="1">
            <a:off x="3285789" y="1422884"/>
            <a:ext cx="1" cy="509194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4" name="Picture 303">
            <a:extLst>
              <a:ext uri="{FF2B5EF4-FFF2-40B4-BE49-F238E27FC236}">
                <a16:creationId xmlns:a16="http://schemas.microsoft.com/office/drawing/2014/main" id="{C92146CF-3D74-3240-9125-3B7830C89CB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837460" y="302975"/>
            <a:ext cx="362600" cy="464128"/>
          </a:xfrm>
          <a:prstGeom prst="rect">
            <a:avLst/>
          </a:prstGeom>
        </p:spPr>
      </p:pic>
      <p:cxnSp>
        <p:nvCxnSpPr>
          <p:cNvPr id="313" name="Straight Connector 312">
            <a:extLst>
              <a:ext uri="{FF2B5EF4-FFF2-40B4-BE49-F238E27FC236}">
                <a16:creationId xmlns:a16="http://schemas.microsoft.com/office/drawing/2014/main" id="{0588F3D6-ABC2-1841-BA4B-7BC0EDF7CF33}"/>
              </a:ext>
            </a:extLst>
          </p:cNvPr>
          <p:cNvCxnSpPr>
            <a:cxnSpLocks/>
          </p:cNvCxnSpPr>
          <p:nvPr/>
        </p:nvCxnSpPr>
        <p:spPr>
          <a:xfrm>
            <a:off x="7931459" y="3841632"/>
            <a:ext cx="498556" cy="150095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6" name="Straight Connector 315">
            <a:extLst>
              <a:ext uri="{FF2B5EF4-FFF2-40B4-BE49-F238E27FC236}">
                <a16:creationId xmlns:a16="http://schemas.microsoft.com/office/drawing/2014/main" id="{A9E32079-4DB0-B142-9C0E-33EA19DAE26F}"/>
              </a:ext>
            </a:extLst>
          </p:cNvPr>
          <p:cNvCxnSpPr>
            <a:cxnSpLocks/>
          </p:cNvCxnSpPr>
          <p:nvPr/>
        </p:nvCxnSpPr>
        <p:spPr>
          <a:xfrm>
            <a:off x="2237690" y="4262322"/>
            <a:ext cx="314196" cy="741362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1" name="Straight Connector 320">
            <a:extLst>
              <a:ext uri="{FF2B5EF4-FFF2-40B4-BE49-F238E27FC236}">
                <a16:creationId xmlns:a16="http://schemas.microsoft.com/office/drawing/2014/main" id="{10F4019B-A848-E14F-9D10-BDCCDE94301D}"/>
              </a:ext>
            </a:extLst>
          </p:cNvPr>
          <p:cNvCxnSpPr>
            <a:cxnSpLocks/>
          </p:cNvCxnSpPr>
          <p:nvPr/>
        </p:nvCxnSpPr>
        <p:spPr>
          <a:xfrm flipH="1">
            <a:off x="8701360" y="2217036"/>
            <a:ext cx="420595" cy="848569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7" name="Straight Connector 326">
            <a:extLst>
              <a:ext uri="{FF2B5EF4-FFF2-40B4-BE49-F238E27FC236}">
                <a16:creationId xmlns:a16="http://schemas.microsoft.com/office/drawing/2014/main" id="{C2EEDE34-0D0D-7B4A-B8AE-C38398F89771}"/>
              </a:ext>
            </a:extLst>
          </p:cNvPr>
          <p:cNvCxnSpPr>
            <a:cxnSpLocks/>
            <a:stCxn id="131" idx="0"/>
          </p:cNvCxnSpPr>
          <p:nvPr/>
        </p:nvCxnSpPr>
        <p:spPr>
          <a:xfrm flipV="1">
            <a:off x="2750018" y="5047863"/>
            <a:ext cx="136985" cy="584323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9" name="Straight Connector 328">
            <a:extLst>
              <a:ext uri="{FF2B5EF4-FFF2-40B4-BE49-F238E27FC236}">
                <a16:creationId xmlns:a16="http://schemas.microsoft.com/office/drawing/2014/main" id="{7A68EA23-1F88-544B-8CD8-665CA087695B}"/>
              </a:ext>
            </a:extLst>
          </p:cNvPr>
          <p:cNvCxnSpPr>
            <a:cxnSpLocks/>
          </p:cNvCxnSpPr>
          <p:nvPr/>
        </p:nvCxnSpPr>
        <p:spPr>
          <a:xfrm>
            <a:off x="2875680" y="4519621"/>
            <a:ext cx="344363" cy="43325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1" name="Straight Connector 330">
            <a:extLst>
              <a:ext uri="{FF2B5EF4-FFF2-40B4-BE49-F238E27FC236}">
                <a16:creationId xmlns:a16="http://schemas.microsoft.com/office/drawing/2014/main" id="{1DE5F197-57A5-5645-8F7D-42772CF5BEC2}"/>
              </a:ext>
            </a:extLst>
          </p:cNvPr>
          <p:cNvCxnSpPr>
            <a:cxnSpLocks/>
          </p:cNvCxnSpPr>
          <p:nvPr/>
        </p:nvCxnSpPr>
        <p:spPr>
          <a:xfrm flipV="1">
            <a:off x="3775322" y="5067556"/>
            <a:ext cx="0" cy="39141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5" name="Straight Connector 334">
            <a:extLst>
              <a:ext uri="{FF2B5EF4-FFF2-40B4-BE49-F238E27FC236}">
                <a16:creationId xmlns:a16="http://schemas.microsoft.com/office/drawing/2014/main" id="{9015FA1D-8C59-A247-9862-0BA243E47081}"/>
              </a:ext>
            </a:extLst>
          </p:cNvPr>
          <p:cNvCxnSpPr>
            <a:cxnSpLocks/>
          </p:cNvCxnSpPr>
          <p:nvPr/>
        </p:nvCxnSpPr>
        <p:spPr>
          <a:xfrm>
            <a:off x="948782" y="4488290"/>
            <a:ext cx="706086" cy="0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1" name="Straight Connector 340">
            <a:extLst>
              <a:ext uri="{FF2B5EF4-FFF2-40B4-BE49-F238E27FC236}">
                <a16:creationId xmlns:a16="http://schemas.microsoft.com/office/drawing/2014/main" id="{C2BA5C0D-B657-D943-A288-269051D04995}"/>
              </a:ext>
            </a:extLst>
          </p:cNvPr>
          <p:cNvCxnSpPr>
            <a:cxnSpLocks/>
          </p:cNvCxnSpPr>
          <p:nvPr/>
        </p:nvCxnSpPr>
        <p:spPr>
          <a:xfrm flipH="1" flipV="1">
            <a:off x="4987330" y="5047864"/>
            <a:ext cx="90348" cy="411103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3" name="Straight Connector 342">
            <a:extLst>
              <a:ext uri="{FF2B5EF4-FFF2-40B4-BE49-F238E27FC236}">
                <a16:creationId xmlns:a16="http://schemas.microsoft.com/office/drawing/2014/main" id="{F12BAC8F-F07D-944D-B956-7DB56B662BF3}"/>
              </a:ext>
            </a:extLst>
          </p:cNvPr>
          <p:cNvCxnSpPr>
            <a:cxnSpLocks/>
          </p:cNvCxnSpPr>
          <p:nvPr/>
        </p:nvCxnSpPr>
        <p:spPr>
          <a:xfrm>
            <a:off x="4222146" y="4364726"/>
            <a:ext cx="0" cy="536553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5" name="Straight Connector 344">
            <a:extLst>
              <a:ext uri="{FF2B5EF4-FFF2-40B4-BE49-F238E27FC236}">
                <a16:creationId xmlns:a16="http://schemas.microsoft.com/office/drawing/2014/main" id="{732B43A6-134A-3145-B640-AB887E9F1045}"/>
              </a:ext>
            </a:extLst>
          </p:cNvPr>
          <p:cNvCxnSpPr>
            <a:cxnSpLocks/>
          </p:cNvCxnSpPr>
          <p:nvPr/>
        </p:nvCxnSpPr>
        <p:spPr>
          <a:xfrm>
            <a:off x="5701869" y="4467131"/>
            <a:ext cx="0" cy="536553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7" name="Straight Connector 346">
            <a:extLst>
              <a:ext uri="{FF2B5EF4-FFF2-40B4-BE49-F238E27FC236}">
                <a16:creationId xmlns:a16="http://schemas.microsoft.com/office/drawing/2014/main" id="{65FCA499-607B-1148-8444-5FEC248B0198}"/>
              </a:ext>
            </a:extLst>
          </p:cNvPr>
          <p:cNvCxnSpPr>
            <a:cxnSpLocks/>
          </p:cNvCxnSpPr>
          <p:nvPr/>
        </p:nvCxnSpPr>
        <p:spPr>
          <a:xfrm flipH="1" flipV="1">
            <a:off x="6203436" y="4987123"/>
            <a:ext cx="393878" cy="540259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9" name="Straight Connector 348">
            <a:extLst>
              <a:ext uri="{FF2B5EF4-FFF2-40B4-BE49-F238E27FC236}">
                <a16:creationId xmlns:a16="http://schemas.microsoft.com/office/drawing/2014/main" id="{32503C1B-3F2C-5B49-AF75-228F39D82FBC}"/>
              </a:ext>
            </a:extLst>
          </p:cNvPr>
          <p:cNvCxnSpPr>
            <a:cxnSpLocks/>
          </p:cNvCxnSpPr>
          <p:nvPr/>
        </p:nvCxnSpPr>
        <p:spPr>
          <a:xfrm>
            <a:off x="6737626" y="4305641"/>
            <a:ext cx="0" cy="711316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8" name="Straight Connector 357">
            <a:extLst>
              <a:ext uri="{FF2B5EF4-FFF2-40B4-BE49-F238E27FC236}">
                <a16:creationId xmlns:a16="http://schemas.microsoft.com/office/drawing/2014/main" id="{694B2101-CC40-F046-8A5B-9760A193A4E8}"/>
              </a:ext>
            </a:extLst>
          </p:cNvPr>
          <p:cNvCxnSpPr>
            <a:cxnSpLocks/>
          </p:cNvCxnSpPr>
          <p:nvPr/>
        </p:nvCxnSpPr>
        <p:spPr>
          <a:xfrm>
            <a:off x="7472036" y="4549791"/>
            <a:ext cx="0" cy="490526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0" name="Straight Connector 359">
            <a:extLst>
              <a:ext uri="{FF2B5EF4-FFF2-40B4-BE49-F238E27FC236}">
                <a16:creationId xmlns:a16="http://schemas.microsoft.com/office/drawing/2014/main" id="{08EBE8F6-664F-174C-8728-B23066FF1750}"/>
              </a:ext>
            </a:extLst>
          </p:cNvPr>
          <p:cNvCxnSpPr>
            <a:cxnSpLocks/>
          </p:cNvCxnSpPr>
          <p:nvPr/>
        </p:nvCxnSpPr>
        <p:spPr>
          <a:xfrm flipH="1" flipV="1">
            <a:off x="8269859" y="4650648"/>
            <a:ext cx="550428" cy="187327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4" name="Straight Connector 373">
            <a:extLst>
              <a:ext uri="{FF2B5EF4-FFF2-40B4-BE49-F238E27FC236}">
                <a16:creationId xmlns:a16="http://schemas.microsoft.com/office/drawing/2014/main" id="{A7C6716C-32A9-3E41-9445-F62338DFDF8F}"/>
              </a:ext>
            </a:extLst>
          </p:cNvPr>
          <p:cNvCxnSpPr>
            <a:cxnSpLocks/>
          </p:cNvCxnSpPr>
          <p:nvPr/>
        </p:nvCxnSpPr>
        <p:spPr>
          <a:xfrm>
            <a:off x="7212668" y="2000222"/>
            <a:ext cx="0" cy="536553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6" name="Straight Connector 375">
            <a:extLst>
              <a:ext uri="{FF2B5EF4-FFF2-40B4-BE49-F238E27FC236}">
                <a16:creationId xmlns:a16="http://schemas.microsoft.com/office/drawing/2014/main" id="{192FEB05-E34C-E146-9EA6-587B7AEFD772}"/>
              </a:ext>
            </a:extLst>
          </p:cNvPr>
          <p:cNvCxnSpPr>
            <a:cxnSpLocks/>
          </p:cNvCxnSpPr>
          <p:nvPr/>
        </p:nvCxnSpPr>
        <p:spPr>
          <a:xfrm flipH="1">
            <a:off x="6393195" y="1703029"/>
            <a:ext cx="13564" cy="942158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0" name="Straight Connector 379">
            <a:extLst>
              <a:ext uri="{FF2B5EF4-FFF2-40B4-BE49-F238E27FC236}">
                <a16:creationId xmlns:a16="http://schemas.microsoft.com/office/drawing/2014/main" id="{22821085-9B01-1643-85C1-C64AF10D1D68}"/>
              </a:ext>
            </a:extLst>
          </p:cNvPr>
          <p:cNvCxnSpPr>
            <a:cxnSpLocks/>
          </p:cNvCxnSpPr>
          <p:nvPr/>
        </p:nvCxnSpPr>
        <p:spPr>
          <a:xfrm>
            <a:off x="5397377" y="1973007"/>
            <a:ext cx="2882" cy="690532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4" name="Straight Connector 383">
            <a:extLst>
              <a:ext uri="{FF2B5EF4-FFF2-40B4-BE49-F238E27FC236}">
                <a16:creationId xmlns:a16="http://schemas.microsoft.com/office/drawing/2014/main" id="{8E3DE95F-9ECA-3346-BB38-F9EBCA9A37B9}"/>
              </a:ext>
            </a:extLst>
          </p:cNvPr>
          <p:cNvCxnSpPr>
            <a:cxnSpLocks/>
          </p:cNvCxnSpPr>
          <p:nvPr/>
        </p:nvCxnSpPr>
        <p:spPr>
          <a:xfrm flipV="1">
            <a:off x="6484918" y="2803515"/>
            <a:ext cx="585371" cy="579788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8" name="Straight Connector 387">
            <a:extLst>
              <a:ext uri="{FF2B5EF4-FFF2-40B4-BE49-F238E27FC236}">
                <a16:creationId xmlns:a16="http://schemas.microsoft.com/office/drawing/2014/main" id="{24E180E0-EF2A-9645-9783-CACAE2FBF8CE}"/>
              </a:ext>
            </a:extLst>
          </p:cNvPr>
          <p:cNvCxnSpPr>
            <a:cxnSpLocks/>
          </p:cNvCxnSpPr>
          <p:nvPr/>
        </p:nvCxnSpPr>
        <p:spPr>
          <a:xfrm flipH="1">
            <a:off x="4030498" y="2018087"/>
            <a:ext cx="8990" cy="702609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2" name="Straight Connector 391">
            <a:extLst>
              <a:ext uri="{FF2B5EF4-FFF2-40B4-BE49-F238E27FC236}">
                <a16:creationId xmlns:a16="http://schemas.microsoft.com/office/drawing/2014/main" id="{D8FE89EB-BF86-E64A-8A5A-7463636CC8B2}"/>
              </a:ext>
            </a:extLst>
          </p:cNvPr>
          <p:cNvCxnSpPr>
            <a:cxnSpLocks/>
          </p:cNvCxnSpPr>
          <p:nvPr/>
        </p:nvCxnSpPr>
        <p:spPr>
          <a:xfrm flipV="1">
            <a:off x="4272505" y="2788991"/>
            <a:ext cx="0" cy="350818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3" name="TextBox 392">
            <a:extLst>
              <a:ext uri="{FF2B5EF4-FFF2-40B4-BE49-F238E27FC236}">
                <a16:creationId xmlns:a16="http://schemas.microsoft.com/office/drawing/2014/main" id="{E5E47891-CDDB-1447-A377-14208F2BF1C9}"/>
              </a:ext>
            </a:extLst>
          </p:cNvPr>
          <p:cNvSpPr txBox="1"/>
          <p:nvPr/>
        </p:nvSpPr>
        <p:spPr>
          <a:xfrm>
            <a:off x="3526712" y="3157044"/>
            <a:ext cx="1501377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/>
              <a:t>Revise for and sit public A level  examinations in Psychology</a:t>
            </a:r>
          </a:p>
        </p:txBody>
      </p:sp>
      <p:cxnSp>
        <p:nvCxnSpPr>
          <p:cNvPr id="394" name="Straight Connector 393">
            <a:extLst>
              <a:ext uri="{FF2B5EF4-FFF2-40B4-BE49-F238E27FC236}">
                <a16:creationId xmlns:a16="http://schemas.microsoft.com/office/drawing/2014/main" id="{4A004A65-F6C5-4141-8C1F-EA48F18945B6}"/>
              </a:ext>
            </a:extLst>
          </p:cNvPr>
          <p:cNvCxnSpPr>
            <a:cxnSpLocks/>
          </p:cNvCxnSpPr>
          <p:nvPr/>
        </p:nvCxnSpPr>
        <p:spPr>
          <a:xfrm flipV="1">
            <a:off x="2910450" y="2793508"/>
            <a:ext cx="0" cy="350818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5" name="TextBox 394">
            <a:extLst>
              <a:ext uri="{FF2B5EF4-FFF2-40B4-BE49-F238E27FC236}">
                <a16:creationId xmlns:a16="http://schemas.microsoft.com/office/drawing/2014/main" id="{017BF6B4-E8CF-BB4F-B234-25CDA40E597D}"/>
              </a:ext>
            </a:extLst>
          </p:cNvPr>
          <p:cNvSpPr txBox="1"/>
          <p:nvPr/>
        </p:nvSpPr>
        <p:spPr>
          <a:xfrm>
            <a:off x="2112200" y="3152471"/>
            <a:ext cx="150137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/>
              <a:t>Consider summer internship and voluntary work to enhance your learning </a:t>
            </a:r>
          </a:p>
        </p:txBody>
      </p:sp>
      <p:sp>
        <p:nvSpPr>
          <p:cNvPr id="66" name="Rectangle 65">
            <a:extLst>
              <a:ext uri="{FF2B5EF4-FFF2-40B4-BE49-F238E27FC236}">
                <a16:creationId xmlns:a16="http://schemas.microsoft.com/office/drawing/2014/main" id="{9D6ADC9C-25A6-1945-9CDE-45BF572BD0EA}"/>
              </a:ext>
            </a:extLst>
          </p:cNvPr>
          <p:cNvSpPr/>
          <p:nvPr/>
        </p:nvSpPr>
        <p:spPr>
          <a:xfrm rot="16200000" flipV="1">
            <a:off x="8292895" y="704571"/>
            <a:ext cx="746425" cy="56276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1" name="TextBox 400">
            <a:extLst>
              <a:ext uri="{FF2B5EF4-FFF2-40B4-BE49-F238E27FC236}">
                <a16:creationId xmlns:a16="http://schemas.microsoft.com/office/drawing/2014/main" id="{189D5999-43F7-F641-9393-172A969C8B1F}"/>
              </a:ext>
            </a:extLst>
          </p:cNvPr>
          <p:cNvSpPr txBox="1"/>
          <p:nvPr/>
        </p:nvSpPr>
        <p:spPr>
          <a:xfrm>
            <a:off x="891897" y="17233751"/>
            <a:ext cx="77736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dirty="0">
                <a:solidFill>
                  <a:schemeClr val="bg1"/>
                </a:solidFill>
              </a:rPr>
              <a:t>    BLESSED GEORGE NAPIER CATHOLIC SCHOOL &amp; SIXTH FORM – VINCIT VERITAS 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237DFB45-1462-1F4F-ACE8-ADDC02170E62}"/>
              </a:ext>
            </a:extLst>
          </p:cNvPr>
          <p:cNvPicPr>
            <a:picLocks noChangeAspect="1"/>
          </p:cNvPicPr>
          <p:nvPr/>
        </p:nvPicPr>
        <p:blipFill>
          <a:blip r:embed="rId8">
            <a:clrChange>
              <a:clrFrom>
                <a:srgbClr val="F6F6F6"/>
              </a:clrFrom>
              <a:clrTo>
                <a:srgbClr val="F6F6F6">
                  <a:alpha val="0"/>
                </a:srgbClr>
              </a:clrTo>
            </a:clrChange>
            <a:grayscl/>
          </a:blip>
          <a:stretch>
            <a:fillRect/>
          </a:stretch>
        </p:blipFill>
        <p:spPr>
          <a:xfrm rot="20729315">
            <a:off x="310528" y="305453"/>
            <a:ext cx="1131194" cy="1468811"/>
          </a:xfrm>
          <a:prstGeom prst="rect">
            <a:avLst/>
          </a:prstGeom>
        </p:spPr>
      </p:pic>
      <p:sp>
        <p:nvSpPr>
          <p:cNvPr id="333" name="TextBox 332">
            <a:extLst>
              <a:ext uri="{FF2B5EF4-FFF2-40B4-BE49-F238E27FC236}">
                <a16:creationId xmlns:a16="http://schemas.microsoft.com/office/drawing/2014/main" id="{0F6EB84D-4B8D-1D40-9497-3F217C3A08AC}"/>
              </a:ext>
            </a:extLst>
          </p:cNvPr>
          <p:cNvSpPr txBox="1"/>
          <p:nvPr/>
        </p:nvSpPr>
        <p:spPr>
          <a:xfrm>
            <a:off x="276116" y="1731220"/>
            <a:ext cx="150547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/>
              <a:t>Continue your lifelong love of learning and personal development</a:t>
            </a:r>
          </a:p>
        </p:txBody>
      </p:sp>
      <p:cxnSp>
        <p:nvCxnSpPr>
          <p:cNvPr id="355" name="Straight Connector 354">
            <a:extLst>
              <a:ext uri="{FF2B5EF4-FFF2-40B4-BE49-F238E27FC236}">
                <a16:creationId xmlns:a16="http://schemas.microsoft.com/office/drawing/2014/main" id="{FDEE5941-DCAC-F946-9E0D-D0D96D387CC8}"/>
              </a:ext>
            </a:extLst>
          </p:cNvPr>
          <p:cNvCxnSpPr>
            <a:cxnSpLocks/>
          </p:cNvCxnSpPr>
          <p:nvPr/>
        </p:nvCxnSpPr>
        <p:spPr>
          <a:xfrm flipH="1">
            <a:off x="7954040" y="6536634"/>
            <a:ext cx="155999" cy="277365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26" name="Picture 325">
            <a:extLst>
              <a:ext uri="{FF2B5EF4-FFF2-40B4-BE49-F238E27FC236}">
                <a16:creationId xmlns:a16="http://schemas.microsoft.com/office/drawing/2014/main" id="{8E9BBE86-6263-1F46-B494-694142D94345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450178" y="10054477"/>
            <a:ext cx="653482" cy="193752"/>
          </a:xfrm>
          <a:prstGeom prst="rect">
            <a:avLst/>
          </a:prstGeom>
        </p:spPr>
      </p:pic>
      <p:cxnSp>
        <p:nvCxnSpPr>
          <p:cNvPr id="359" name="Straight Connector 358">
            <a:extLst>
              <a:ext uri="{FF2B5EF4-FFF2-40B4-BE49-F238E27FC236}">
                <a16:creationId xmlns:a16="http://schemas.microsoft.com/office/drawing/2014/main" id="{08EC79EC-6F14-7F48-A8E3-9D310B2F25F7}"/>
              </a:ext>
            </a:extLst>
          </p:cNvPr>
          <p:cNvCxnSpPr>
            <a:cxnSpLocks/>
            <a:stCxn id="93" idx="0"/>
          </p:cNvCxnSpPr>
          <p:nvPr/>
        </p:nvCxnSpPr>
        <p:spPr>
          <a:xfrm flipH="1" flipV="1">
            <a:off x="8610251" y="8623608"/>
            <a:ext cx="550246" cy="569515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2" name="Straight Connector 361">
            <a:extLst>
              <a:ext uri="{FF2B5EF4-FFF2-40B4-BE49-F238E27FC236}">
                <a16:creationId xmlns:a16="http://schemas.microsoft.com/office/drawing/2014/main" id="{94B9D2B9-9CD0-B849-8C38-34DA76186E1B}"/>
              </a:ext>
            </a:extLst>
          </p:cNvPr>
          <p:cNvCxnSpPr>
            <a:cxnSpLocks/>
          </p:cNvCxnSpPr>
          <p:nvPr/>
        </p:nvCxnSpPr>
        <p:spPr>
          <a:xfrm flipH="1" flipV="1">
            <a:off x="8066145" y="4987123"/>
            <a:ext cx="300841" cy="433924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TextBox 68">
            <a:extLst>
              <a:ext uri="{FF2B5EF4-FFF2-40B4-BE49-F238E27FC236}">
                <a16:creationId xmlns:a16="http://schemas.microsoft.com/office/drawing/2014/main" id="{10AB8AA7-7D47-42E9-9525-F1170151BA79}"/>
              </a:ext>
            </a:extLst>
          </p:cNvPr>
          <p:cNvSpPr txBox="1"/>
          <p:nvPr/>
        </p:nvSpPr>
        <p:spPr>
          <a:xfrm>
            <a:off x="4495539" y="349490"/>
            <a:ext cx="388336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Impact" panose="020B0806030902050204" pitchFamily="34" charset="0"/>
              </a:rPr>
              <a:t>A level Psychology Learning Journey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7728005" y="16627759"/>
            <a:ext cx="6508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dirty="0"/>
              <a:t>Social Influence: Conformity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960586" y="14726765"/>
            <a:ext cx="105640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Social Influence: Explanations for conformity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743393" y="16676002"/>
            <a:ext cx="113532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Social Influence: Asch’s research 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840365" y="14673425"/>
            <a:ext cx="153079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Social Influence: Conformity to Social Roles: Zimbardo’s research 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571687" y="16515174"/>
            <a:ext cx="127507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Social Influence: Obedience : Milgram’s research 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610442" y="16433933"/>
            <a:ext cx="121410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Social Influence: Situational &amp; Dispositional explanations 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002842" y="14856676"/>
            <a:ext cx="176168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Social Influence: Minority Influence: Moscovici’s research 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3688739" y="16493926"/>
            <a:ext cx="98119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Social Influence: Social change processes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2790857" y="16309746"/>
            <a:ext cx="85114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Memory: Capacity, Duration &amp; Coding 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562160" y="16344566"/>
            <a:ext cx="95166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Memory: The multi-store model of memory 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895964" y="15684561"/>
            <a:ext cx="66369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Memory: The working memory model  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271509" y="14647335"/>
            <a:ext cx="822824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Memory: Types of LTM, </a:t>
            </a:r>
            <a:r>
              <a:rPr lang="en-GB" sz="1000" dirty="0" err="1"/>
              <a:t>inc.</a:t>
            </a:r>
            <a:r>
              <a:rPr lang="en-GB" sz="1000" dirty="0"/>
              <a:t> episodic, semantic &amp; procedural memory 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193892" y="13394154"/>
            <a:ext cx="98828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Memory: Explanation of forgetting; proactive/retroactive interference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1855158" y="14282078"/>
            <a:ext cx="897554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Memory: Explanation of forgetting; retrieval failure 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07922" y="12844219"/>
            <a:ext cx="135428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Memory: Factors affecting eyewitness testimony 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2563336" y="14458799"/>
            <a:ext cx="163875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Memory: Effect of anxiety on eyewitness testimony 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1475950" y="12367208"/>
            <a:ext cx="132608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Memory: The use of the cognitive interview 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5475154" y="12585768"/>
            <a:ext cx="145899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Attachment: Reciprocity &amp; interactional synchrony 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6790864" y="12415124"/>
            <a:ext cx="144494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Attachment: Schaffer &amp; Emerson’s stages of attachment 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7291926" y="14322503"/>
            <a:ext cx="13279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Attachment: The role of the father </a:t>
            </a:r>
          </a:p>
        </p:txBody>
      </p:sp>
      <p:cxnSp>
        <p:nvCxnSpPr>
          <p:cNvPr id="171" name="Straight Connector 170">
            <a:extLst>
              <a:ext uri="{FF2B5EF4-FFF2-40B4-BE49-F238E27FC236}">
                <a16:creationId xmlns:a16="http://schemas.microsoft.com/office/drawing/2014/main" id="{D689A2AC-1669-BF4A-B36A-FB12C0E9EC15}"/>
              </a:ext>
            </a:extLst>
          </p:cNvPr>
          <p:cNvCxnSpPr>
            <a:cxnSpLocks/>
          </p:cNvCxnSpPr>
          <p:nvPr/>
        </p:nvCxnSpPr>
        <p:spPr>
          <a:xfrm flipH="1" flipV="1">
            <a:off x="8342174" y="13357751"/>
            <a:ext cx="187882" cy="654130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TextBox 31"/>
          <p:cNvSpPr txBox="1"/>
          <p:nvPr/>
        </p:nvSpPr>
        <p:spPr>
          <a:xfrm>
            <a:off x="8269859" y="13988434"/>
            <a:ext cx="11406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Attachment: Animal studies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8664516" y="13075215"/>
            <a:ext cx="935547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Attachment: Learning theory 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8802950" y="11705806"/>
            <a:ext cx="80136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Attachment: Bowlby’s monotropic theory 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8596243" y="10794102"/>
            <a:ext cx="90388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Attachment: Ainsworth’s ‘Strange Situation’ 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7402507" y="10600428"/>
            <a:ext cx="124806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Attachment: Cultural variations 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6166923" y="11920503"/>
            <a:ext cx="16768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Attachment: Maternal deprivation 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6349352" y="10620893"/>
            <a:ext cx="114529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Attachment: Romanian orphan studies </a:t>
            </a:r>
          </a:p>
        </p:txBody>
      </p:sp>
      <p:sp>
        <p:nvSpPr>
          <p:cNvPr id="52" name="TextBox 51"/>
          <p:cNvSpPr txBox="1"/>
          <p:nvPr/>
        </p:nvSpPr>
        <p:spPr>
          <a:xfrm>
            <a:off x="5025917" y="11900200"/>
            <a:ext cx="120364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Attachment: Role of the internal working model </a:t>
            </a:r>
          </a:p>
        </p:txBody>
      </p:sp>
      <p:sp>
        <p:nvSpPr>
          <p:cNvPr id="54" name="TextBox 53"/>
          <p:cNvSpPr txBox="1"/>
          <p:nvPr/>
        </p:nvSpPr>
        <p:spPr>
          <a:xfrm>
            <a:off x="4958621" y="10352898"/>
            <a:ext cx="163719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Psychopathology: Definitions of abnormality </a:t>
            </a:r>
          </a:p>
        </p:txBody>
      </p:sp>
      <p:sp>
        <p:nvSpPr>
          <p:cNvPr id="58" name="TextBox 57"/>
          <p:cNvSpPr txBox="1"/>
          <p:nvPr/>
        </p:nvSpPr>
        <p:spPr>
          <a:xfrm>
            <a:off x="3902442" y="11943055"/>
            <a:ext cx="999649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Characteristics of depression, phobias &amp; OCD</a:t>
            </a:r>
          </a:p>
        </p:txBody>
      </p:sp>
      <p:sp>
        <p:nvSpPr>
          <p:cNvPr id="59" name="TextBox 58"/>
          <p:cNvSpPr txBox="1"/>
          <p:nvPr/>
        </p:nvSpPr>
        <p:spPr>
          <a:xfrm>
            <a:off x="3352480" y="10471558"/>
            <a:ext cx="1777433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Psychopathology: Behavioural approach to explaining &amp; treating phobias </a:t>
            </a:r>
          </a:p>
        </p:txBody>
      </p:sp>
      <p:sp>
        <p:nvSpPr>
          <p:cNvPr id="60" name="TextBox 59"/>
          <p:cNvSpPr txBox="1"/>
          <p:nvPr/>
        </p:nvSpPr>
        <p:spPr>
          <a:xfrm>
            <a:off x="2171919" y="11839194"/>
            <a:ext cx="166414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Psychopathology: Cognitive approach to explaining &amp; treating depression </a:t>
            </a:r>
          </a:p>
        </p:txBody>
      </p:sp>
      <p:sp>
        <p:nvSpPr>
          <p:cNvPr id="64" name="TextBox 63"/>
          <p:cNvSpPr txBox="1"/>
          <p:nvPr/>
        </p:nvSpPr>
        <p:spPr>
          <a:xfrm>
            <a:off x="2106162" y="10310723"/>
            <a:ext cx="12931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Psychopathology: Biological approach to explaining &amp; treating OCD</a:t>
            </a:r>
          </a:p>
        </p:txBody>
      </p:sp>
      <p:sp>
        <p:nvSpPr>
          <p:cNvPr id="65" name="TextBox 64"/>
          <p:cNvSpPr txBox="1"/>
          <p:nvPr/>
        </p:nvSpPr>
        <p:spPr>
          <a:xfrm>
            <a:off x="134176" y="10310445"/>
            <a:ext cx="959919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Biopsychology: Structure &amp; function of the nervous system </a:t>
            </a:r>
          </a:p>
        </p:txBody>
      </p:sp>
      <p:sp>
        <p:nvSpPr>
          <p:cNvPr id="68" name="TextBox 67"/>
          <p:cNvSpPr txBox="1"/>
          <p:nvPr/>
        </p:nvSpPr>
        <p:spPr>
          <a:xfrm>
            <a:off x="254821" y="9312009"/>
            <a:ext cx="95166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Biopsychology: Structure &amp; function of sensory, relay &amp; motor neurons</a:t>
            </a:r>
          </a:p>
        </p:txBody>
      </p:sp>
      <p:sp>
        <p:nvSpPr>
          <p:cNvPr id="73" name="TextBox 72"/>
          <p:cNvSpPr txBox="1"/>
          <p:nvPr/>
        </p:nvSpPr>
        <p:spPr>
          <a:xfrm>
            <a:off x="730652" y="8600747"/>
            <a:ext cx="132830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Biopsychology: Process of synaptic transmission </a:t>
            </a:r>
          </a:p>
        </p:txBody>
      </p:sp>
      <p:sp>
        <p:nvSpPr>
          <p:cNvPr id="75" name="TextBox 74"/>
          <p:cNvSpPr txBox="1"/>
          <p:nvPr/>
        </p:nvSpPr>
        <p:spPr>
          <a:xfrm>
            <a:off x="1723120" y="9756557"/>
            <a:ext cx="139148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Biopsychology: Endocrine system &amp; fight/flight response </a:t>
            </a:r>
          </a:p>
        </p:txBody>
      </p:sp>
      <p:sp>
        <p:nvSpPr>
          <p:cNvPr id="78" name="TextBox 77"/>
          <p:cNvSpPr txBox="1"/>
          <p:nvPr/>
        </p:nvSpPr>
        <p:spPr>
          <a:xfrm>
            <a:off x="1636524" y="8290884"/>
            <a:ext cx="120233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Research Methods: Experimental method </a:t>
            </a:r>
          </a:p>
        </p:txBody>
      </p:sp>
      <p:sp>
        <p:nvSpPr>
          <p:cNvPr id="79" name="TextBox 78"/>
          <p:cNvSpPr txBox="1"/>
          <p:nvPr/>
        </p:nvSpPr>
        <p:spPr>
          <a:xfrm>
            <a:off x="2736484" y="8084836"/>
            <a:ext cx="100552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Research Methods: Observational techniques</a:t>
            </a:r>
          </a:p>
        </p:txBody>
      </p:sp>
      <p:sp>
        <p:nvSpPr>
          <p:cNvPr id="82" name="TextBox 81"/>
          <p:cNvSpPr txBox="1"/>
          <p:nvPr/>
        </p:nvSpPr>
        <p:spPr>
          <a:xfrm>
            <a:off x="2944780" y="9820995"/>
            <a:ext cx="1694543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Research Methods: Self-report &amp; correlational analysis </a:t>
            </a:r>
          </a:p>
        </p:txBody>
      </p:sp>
      <p:sp>
        <p:nvSpPr>
          <p:cNvPr id="83" name="TextBox 82"/>
          <p:cNvSpPr txBox="1"/>
          <p:nvPr/>
        </p:nvSpPr>
        <p:spPr>
          <a:xfrm>
            <a:off x="3666008" y="7901637"/>
            <a:ext cx="95261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Research Methods: Quantitative &amp; qualitative data </a:t>
            </a:r>
          </a:p>
        </p:txBody>
      </p:sp>
      <p:sp>
        <p:nvSpPr>
          <p:cNvPr id="85" name="TextBox 84"/>
          <p:cNvSpPr txBox="1"/>
          <p:nvPr/>
        </p:nvSpPr>
        <p:spPr>
          <a:xfrm>
            <a:off x="4352748" y="9657403"/>
            <a:ext cx="176941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Research Methods: Descriptive statistics &amp; graphical display </a:t>
            </a:r>
          </a:p>
        </p:txBody>
      </p:sp>
      <p:sp>
        <p:nvSpPr>
          <p:cNvPr id="87" name="TextBox 86"/>
          <p:cNvSpPr txBox="1"/>
          <p:nvPr/>
        </p:nvSpPr>
        <p:spPr>
          <a:xfrm>
            <a:off x="4840446" y="8059090"/>
            <a:ext cx="87618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Research Methods: Distributions &amp; sign test </a:t>
            </a:r>
          </a:p>
        </p:txBody>
      </p:sp>
      <p:sp>
        <p:nvSpPr>
          <p:cNvPr id="88" name="TextBox 87"/>
          <p:cNvSpPr txBox="1"/>
          <p:nvPr/>
        </p:nvSpPr>
        <p:spPr>
          <a:xfrm>
            <a:off x="5632468" y="7981735"/>
            <a:ext cx="798949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Research Methods: Aims, Hypotheses &amp; Sampling </a:t>
            </a:r>
          </a:p>
        </p:txBody>
      </p:sp>
      <p:sp>
        <p:nvSpPr>
          <p:cNvPr id="89" name="TextBox 88"/>
          <p:cNvSpPr txBox="1"/>
          <p:nvPr/>
        </p:nvSpPr>
        <p:spPr>
          <a:xfrm>
            <a:off x="6318706" y="9819840"/>
            <a:ext cx="208098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Research Methods: Experimental design, variables &amp; demand characteristics </a:t>
            </a:r>
          </a:p>
        </p:txBody>
      </p:sp>
      <p:cxnSp>
        <p:nvCxnSpPr>
          <p:cNvPr id="222" name="Straight Connector 221">
            <a:extLst>
              <a:ext uri="{FF2B5EF4-FFF2-40B4-BE49-F238E27FC236}">
                <a16:creationId xmlns:a16="http://schemas.microsoft.com/office/drawing/2014/main" id="{BF528227-07B4-C549-8C1A-9F98BE2554DB}"/>
              </a:ext>
            </a:extLst>
          </p:cNvPr>
          <p:cNvCxnSpPr>
            <a:cxnSpLocks/>
          </p:cNvCxnSpPr>
          <p:nvPr/>
        </p:nvCxnSpPr>
        <p:spPr>
          <a:xfrm>
            <a:off x="7070289" y="8570063"/>
            <a:ext cx="0" cy="686488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1" name="TextBox 90"/>
          <p:cNvSpPr txBox="1"/>
          <p:nvPr/>
        </p:nvSpPr>
        <p:spPr>
          <a:xfrm>
            <a:off x="6447554" y="8081576"/>
            <a:ext cx="155479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Research Methods: Ethical guidelines, peer review &amp; impact on economy</a:t>
            </a:r>
          </a:p>
        </p:txBody>
      </p:sp>
      <p:sp>
        <p:nvSpPr>
          <p:cNvPr id="93" name="TextBox 92"/>
          <p:cNvSpPr txBox="1"/>
          <p:nvPr/>
        </p:nvSpPr>
        <p:spPr>
          <a:xfrm>
            <a:off x="8653649" y="9193123"/>
            <a:ext cx="101369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Biopsychology: Localisation of function </a:t>
            </a:r>
          </a:p>
        </p:txBody>
      </p:sp>
      <p:sp>
        <p:nvSpPr>
          <p:cNvPr id="97" name="TextBox 96"/>
          <p:cNvSpPr txBox="1"/>
          <p:nvPr/>
        </p:nvSpPr>
        <p:spPr>
          <a:xfrm>
            <a:off x="8580458" y="6520652"/>
            <a:ext cx="99171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Biopsychology: Plasticity &amp; trauma recovery </a:t>
            </a:r>
          </a:p>
        </p:txBody>
      </p:sp>
      <p:sp>
        <p:nvSpPr>
          <p:cNvPr id="100" name="TextBox 99"/>
          <p:cNvSpPr txBox="1"/>
          <p:nvPr/>
        </p:nvSpPr>
        <p:spPr>
          <a:xfrm>
            <a:off x="7251252" y="7534143"/>
            <a:ext cx="123817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Biopsychology: Ways of studying the brain </a:t>
            </a:r>
          </a:p>
        </p:txBody>
      </p:sp>
      <p:sp>
        <p:nvSpPr>
          <p:cNvPr id="101" name="TextBox 100"/>
          <p:cNvSpPr txBox="1"/>
          <p:nvPr/>
        </p:nvSpPr>
        <p:spPr>
          <a:xfrm>
            <a:off x="7901498" y="5872412"/>
            <a:ext cx="133439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Biopsychology: Biological rhythms &amp; effect on sleep/wake cycle </a:t>
            </a:r>
          </a:p>
        </p:txBody>
      </p:sp>
      <p:sp>
        <p:nvSpPr>
          <p:cNvPr id="103" name="TextBox 102"/>
          <p:cNvSpPr txBox="1"/>
          <p:nvPr/>
        </p:nvSpPr>
        <p:spPr>
          <a:xfrm>
            <a:off x="6838466" y="6030237"/>
            <a:ext cx="95679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Issues &amp; Debates: Gender &amp; cultural bias </a:t>
            </a:r>
          </a:p>
        </p:txBody>
      </p:sp>
      <p:sp>
        <p:nvSpPr>
          <p:cNvPr id="107" name="TextBox 106"/>
          <p:cNvSpPr txBox="1"/>
          <p:nvPr/>
        </p:nvSpPr>
        <p:spPr>
          <a:xfrm>
            <a:off x="5390119" y="7549268"/>
            <a:ext cx="218959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Issues &amp; Debates: Determinism &amp; Nature/Nurture debate</a:t>
            </a:r>
          </a:p>
        </p:txBody>
      </p:sp>
      <p:sp>
        <p:nvSpPr>
          <p:cNvPr id="108" name="TextBox 107"/>
          <p:cNvSpPr txBox="1"/>
          <p:nvPr/>
        </p:nvSpPr>
        <p:spPr>
          <a:xfrm>
            <a:off x="5491156" y="5962628"/>
            <a:ext cx="166330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Issues &amp; Debates: Reductionism &amp; idiographic/nomothetic approaches </a:t>
            </a:r>
          </a:p>
        </p:txBody>
      </p:sp>
      <p:sp>
        <p:nvSpPr>
          <p:cNvPr id="109" name="TextBox 108"/>
          <p:cNvSpPr txBox="1"/>
          <p:nvPr/>
        </p:nvSpPr>
        <p:spPr>
          <a:xfrm>
            <a:off x="4399330" y="7478865"/>
            <a:ext cx="1356697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Issues &amp; Debates: Socially sensitive research </a:t>
            </a:r>
          </a:p>
        </p:txBody>
      </p:sp>
      <p:sp>
        <p:nvSpPr>
          <p:cNvPr id="110" name="TextBox 109"/>
          <p:cNvSpPr txBox="1"/>
          <p:nvPr/>
        </p:nvSpPr>
        <p:spPr>
          <a:xfrm>
            <a:off x="4278811" y="5907557"/>
            <a:ext cx="128237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Schizophrenia: Classification, diagnosis, validity &amp; reliability </a:t>
            </a:r>
          </a:p>
        </p:txBody>
      </p:sp>
      <p:sp>
        <p:nvSpPr>
          <p:cNvPr id="112" name="TextBox 111"/>
          <p:cNvSpPr txBox="1"/>
          <p:nvPr/>
        </p:nvSpPr>
        <p:spPr>
          <a:xfrm>
            <a:off x="3198580" y="5976782"/>
            <a:ext cx="102356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Schizophrenia: Biological explanations </a:t>
            </a:r>
          </a:p>
        </p:txBody>
      </p:sp>
      <p:sp>
        <p:nvSpPr>
          <p:cNvPr id="113" name="TextBox 112"/>
          <p:cNvSpPr txBox="1"/>
          <p:nvPr/>
        </p:nvSpPr>
        <p:spPr>
          <a:xfrm>
            <a:off x="1788748" y="6125467"/>
            <a:ext cx="132559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Schizophrenia: Psychological explanations</a:t>
            </a:r>
          </a:p>
        </p:txBody>
      </p:sp>
      <p:sp>
        <p:nvSpPr>
          <p:cNvPr id="118" name="TextBox 117"/>
          <p:cNvSpPr txBox="1"/>
          <p:nvPr/>
        </p:nvSpPr>
        <p:spPr>
          <a:xfrm>
            <a:off x="1070719" y="7761829"/>
            <a:ext cx="175514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Schizophrenia: Drug therapies (Anti-psychotics) </a:t>
            </a:r>
          </a:p>
        </p:txBody>
      </p:sp>
      <p:sp>
        <p:nvSpPr>
          <p:cNvPr id="119" name="TextBox 118"/>
          <p:cNvSpPr txBox="1"/>
          <p:nvPr/>
        </p:nvSpPr>
        <p:spPr>
          <a:xfrm>
            <a:off x="350251" y="6813172"/>
            <a:ext cx="102808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Schizophrenia: CBT, Token economies &amp; family therapy </a:t>
            </a:r>
          </a:p>
        </p:txBody>
      </p:sp>
      <p:sp>
        <p:nvSpPr>
          <p:cNvPr id="120" name="TextBox 119"/>
          <p:cNvSpPr txBox="1"/>
          <p:nvPr/>
        </p:nvSpPr>
        <p:spPr>
          <a:xfrm>
            <a:off x="206333" y="5222415"/>
            <a:ext cx="94314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Schizophrenia: Interactionist approach &amp; diathesis-stress model </a:t>
            </a:r>
          </a:p>
        </p:txBody>
      </p:sp>
      <p:sp>
        <p:nvSpPr>
          <p:cNvPr id="126" name="TextBox 125"/>
          <p:cNvSpPr txBox="1"/>
          <p:nvPr/>
        </p:nvSpPr>
        <p:spPr>
          <a:xfrm>
            <a:off x="163180" y="4130089"/>
            <a:ext cx="111288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Relationships: Sexual selection &amp; reproductive behaviour </a:t>
            </a:r>
          </a:p>
        </p:txBody>
      </p:sp>
      <p:sp>
        <p:nvSpPr>
          <p:cNvPr id="129" name="TextBox 128"/>
          <p:cNvSpPr txBox="1"/>
          <p:nvPr/>
        </p:nvSpPr>
        <p:spPr>
          <a:xfrm>
            <a:off x="1629997" y="3875854"/>
            <a:ext cx="997017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Relationships: Theories of attraction </a:t>
            </a:r>
          </a:p>
        </p:txBody>
      </p:sp>
      <p:sp>
        <p:nvSpPr>
          <p:cNvPr id="131" name="TextBox 130"/>
          <p:cNvSpPr txBox="1"/>
          <p:nvPr/>
        </p:nvSpPr>
        <p:spPr>
          <a:xfrm>
            <a:off x="1974257" y="5632186"/>
            <a:ext cx="155152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Relationships: Theories of romantic relationships </a:t>
            </a:r>
          </a:p>
        </p:txBody>
      </p:sp>
      <p:sp>
        <p:nvSpPr>
          <p:cNvPr id="138" name="TextBox 137"/>
          <p:cNvSpPr txBox="1"/>
          <p:nvPr/>
        </p:nvSpPr>
        <p:spPr>
          <a:xfrm>
            <a:off x="2498874" y="4007980"/>
            <a:ext cx="129925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Relationships: Virtual relationships &amp; gating theory </a:t>
            </a:r>
          </a:p>
        </p:txBody>
      </p:sp>
      <p:sp>
        <p:nvSpPr>
          <p:cNvPr id="139" name="TextBox 138"/>
          <p:cNvSpPr txBox="1"/>
          <p:nvPr/>
        </p:nvSpPr>
        <p:spPr>
          <a:xfrm>
            <a:off x="3382790" y="5421047"/>
            <a:ext cx="150219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Relationships: Parasocial relationships &amp; celebrity stalking </a:t>
            </a:r>
          </a:p>
        </p:txBody>
      </p:sp>
      <p:sp>
        <p:nvSpPr>
          <p:cNvPr id="148" name="TextBox 147"/>
          <p:cNvSpPr txBox="1"/>
          <p:nvPr/>
        </p:nvSpPr>
        <p:spPr>
          <a:xfrm>
            <a:off x="3764264" y="4007503"/>
            <a:ext cx="126294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Forensic Psychology: Offender profiling </a:t>
            </a:r>
          </a:p>
        </p:txBody>
      </p:sp>
      <p:sp>
        <p:nvSpPr>
          <p:cNvPr id="151" name="TextBox 150"/>
          <p:cNvSpPr txBox="1"/>
          <p:nvPr/>
        </p:nvSpPr>
        <p:spPr>
          <a:xfrm>
            <a:off x="4815278" y="5422152"/>
            <a:ext cx="1747183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Forensic Psychology: Biological explanations of offending behaviour </a:t>
            </a:r>
          </a:p>
        </p:txBody>
      </p:sp>
      <p:sp>
        <p:nvSpPr>
          <p:cNvPr id="153" name="TextBox 152"/>
          <p:cNvSpPr txBox="1"/>
          <p:nvPr/>
        </p:nvSpPr>
        <p:spPr>
          <a:xfrm>
            <a:off x="4931315" y="3930559"/>
            <a:ext cx="153097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Forensic Psychology: Psychological explanations of offender behaviour </a:t>
            </a:r>
          </a:p>
        </p:txBody>
      </p:sp>
      <p:sp>
        <p:nvSpPr>
          <p:cNvPr id="158" name="TextBox 157"/>
          <p:cNvSpPr txBox="1"/>
          <p:nvPr/>
        </p:nvSpPr>
        <p:spPr>
          <a:xfrm>
            <a:off x="6418170" y="5544611"/>
            <a:ext cx="174751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Forensic Psychology: Dealing with offender behaviour </a:t>
            </a:r>
          </a:p>
        </p:txBody>
      </p:sp>
      <p:sp>
        <p:nvSpPr>
          <p:cNvPr id="159" name="TextBox 158"/>
          <p:cNvSpPr txBox="1"/>
          <p:nvPr/>
        </p:nvSpPr>
        <p:spPr>
          <a:xfrm>
            <a:off x="6147707" y="3843352"/>
            <a:ext cx="1391089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Research Methods: Content analysis,&amp; Case studies </a:t>
            </a:r>
          </a:p>
        </p:txBody>
      </p:sp>
      <p:sp>
        <p:nvSpPr>
          <p:cNvPr id="160" name="TextBox 159"/>
          <p:cNvSpPr txBox="1"/>
          <p:nvPr/>
        </p:nvSpPr>
        <p:spPr>
          <a:xfrm>
            <a:off x="6995631" y="4149651"/>
            <a:ext cx="130327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Research Methods: Reliability &amp; validity </a:t>
            </a:r>
          </a:p>
        </p:txBody>
      </p:sp>
      <p:sp>
        <p:nvSpPr>
          <p:cNvPr id="164" name="TextBox 163"/>
          <p:cNvSpPr txBox="1"/>
          <p:nvPr/>
        </p:nvSpPr>
        <p:spPr>
          <a:xfrm>
            <a:off x="8178160" y="5364511"/>
            <a:ext cx="141051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Research Methods: Features of science &amp; theory construction  </a:t>
            </a:r>
          </a:p>
        </p:txBody>
      </p:sp>
      <p:sp>
        <p:nvSpPr>
          <p:cNvPr id="168" name="TextBox 167"/>
          <p:cNvSpPr txBox="1"/>
          <p:nvPr/>
        </p:nvSpPr>
        <p:spPr>
          <a:xfrm>
            <a:off x="8481676" y="4828374"/>
            <a:ext cx="107116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Research Methods: Levels of measurement </a:t>
            </a:r>
          </a:p>
        </p:txBody>
      </p:sp>
      <p:sp>
        <p:nvSpPr>
          <p:cNvPr id="173" name="TextBox 172"/>
          <p:cNvSpPr txBox="1"/>
          <p:nvPr/>
        </p:nvSpPr>
        <p:spPr>
          <a:xfrm>
            <a:off x="7002278" y="3405594"/>
            <a:ext cx="163999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Research Methods: Reporting psychological investigations </a:t>
            </a:r>
          </a:p>
        </p:txBody>
      </p:sp>
      <p:sp>
        <p:nvSpPr>
          <p:cNvPr id="175" name="TextBox 174"/>
          <p:cNvSpPr txBox="1"/>
          <p:nvPr/>
        </p:nvSpPr>
        <p:spPr>
          <a:xfrm>
            <a:off x="8331762" y="1813418"/>
            <a:ext cx="146503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Research Methods: Inferential statistical testing </a:t>
            </a:r>
          </a:p>
        </p:txBody>
      </p:sp>
      <p:sp>
        <p:nvSpPr>
          <p:cNvPr id="181" name="TextBox 180"/>
          <p:cNvSpPr txBox="1"/>
          <p:nvPr/>
        </p:nvSpPr>
        <p:spPr>
          <a:xfrm>
            <a:off x="6743253" y="1614460"/>
            <a:ext cx="156847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Research Methods: Probability &amp; Significance </a:t>
            </a:r>
          </a:p>
        </p:txBody>
      </p:sp>
      <p:sp>
        <p:nvSpPr>
          <p:cNvPr id="184" name="TextBox 183"/>
          <p:cNvSpPr txBox="1"/>
          <p:nvPr/>
        </p:nvSpPr>
        <p:spPr>
          <a:xfrm>
            <a:off x="5760934" y="3344440"/>
            <a:ext cx="127712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Research Methods: Type 1/Type 2 errors </a:t>
            </a:r>
          </a:p>
        </p:txBody>
      </p:sp>
      <p:sp>
        <p:nvSpPr>
          <p:cNvPr id="191" name="TextBox 190"/>
          <p:cNvSpPr txBox="1"/>
          <p:nvPr/>
        </p:nvSpPr>
        <p:spPr>
          <a:xfrm>
            <a:off x="3525778" y="1511590"/>
            <a:ext cx="168923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Paper 3: Issues &amp; Debates, Schizophrenia, Relationships and Forensic Psychology </a:t>
            </a:r>
          </a:p>
        </p:txBody>
      </p:sp>
      <p:sp>
        <p:nvSpPr>
          <p:cNvPr id="194" name="TextBox 193"/>
          <p:cNvSpPr txBox="1"/>
          <p:nvPr/>
        </p:nvSpPr>
        <p:spPr>
          <a:xfrm>
            <a:off x="5062351" y="1293254"/>
            <a:ext cx="11726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Paper 2: Biopsychology, Approaches, Research Methods </a:t>
            </a:r>
          </a:p>
        </p:txBody>
      </p:sp>
      <p:sp>
        <p:nvSpPr>
          <p:cNvPr id="195" name="TextBox 194"/>
          <p:cNvSpPr txBox="1"/>
          <p:nvPr/>
        </p:nvSpPr>
        <p:spPr>
          <a:xfrm>
            <a:off x="5985947" y="995143"/>
            <a:ext cx="12581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Paper 1: Social Influence, Memory, Attachment &amp; Psychopathology </a:t>
            </a:r>
          </a:p>
        </p:txBody>
      </p:sp>
      <p:sp>
        <p:nvSpPr>
          <p:cNvPr id="211" name="TextBox 210"/>
          <p:cNvSpPr txBox="1"/>
          <p:nvPr/>
        </p:nvSpPr>
        <p:spPr>
          <a:xfrm>
            <a:off x="8338976" y="10268349"/>
            <a:ext cx="10455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entry opens late May</a:t>
            </a:r>
          </a:p>
        </p:txBody>
      </p:sp>
      <p:cxnSp>
        <p:nvCxnSpPr>
          <p:cNvPr id="298" name="Straight Connector 297">
            <a:extLst>
              <a:ext uri="{FF2B5EF4-FFF2-40B4-BE49-F238E27FC236}">
                <a16:creationId xmlns:a16="http://schemas.microsoft.com/office/drawing/2014/main" id="{F00234DB-30A0-A14D-B827-8C2DCE0238B9}"/>
              </a:ext>
            </a:extLst>
          </p:cNvPr>
          <p:cNvCxnSpPr>
            <a:cxnSpLocks/>
          </p:cNvCxnSpPr>
          <p:nvPr/>
        </p:nvCxnSpPr>
        <p:spPr>
          <a:xfrm>
            <a:off x="2790857" y="13010430"/>
            <a:ext cx="0" cy="558908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5" name="TextBox 234"/>
          <p:cNvSpPr txBox="1"/>
          <p:nvPr/>
        </p:nvSpPr>
        <p:spPr>
          <a:xfrm>
            <a:off x="2373755" y="12640851"/>
            <a:ext cx="129870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Approaches: Learning approaches </a:t>
            </a:r>
          </a:p>
        </p:txBody>
      </p:sp>
      <p:cxnSp>
        <p:nvCxnSpPr>
          <p:cNvPr id="301" name="Straight Connector 300">
            <a:extLst>
              <a:ext uri="{FF2B5EF4-FFF2-40B4-BE49-F238E27FC236}">
                <a16:creationId xmlns:a16="http://schemas.microsoft.com/office/drawing/2014/main" id="{F00234DB-30A0-A14D-B827-8C2DCE0238B9}"/>
              </a:ext>
            </a:extLst>
          </p:cNvPr>
          <p:cNvCxnSpPr>
            <a:cxnSpLocks/>
          </p:cNvCxnSpPr>
          <p:nvPr/>
        </p:nvCxnSpPr>
        <p:spPr>
          <a:xfrm flipH="1" flipV="1">
            <a:off x="2943257" y="13721738"/>
            <a:ext cx="316677" cy="46675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0" name="TextBox 239"/>
          <p:cNvSpPr txBox="1"/>
          <p:nvPr/>
        </p:nvSpPr>
        <p:spPr>
          <a:xfrm>
            <a:off x="2899197" y="14138027"/>
            <a:ext cx="13752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Approaches: Cognitive approach </a:t>
            </a:r>
          </a:p>
        </p:txBody>
      </p:sp>
      <p:cxnSp>
        <p:nvCxnSpPr>
          <p:cNvPr id="305" name="Straight Connector 304">
            <a:extLst>
              <a:ext uri="{FF2B5EF4-FFF2-40B4-BE49-F238E27FC236}">
                <a16:creationId xmlns:a16="http://schemas.microsoft.com/office/drawing/2014/main" id="{F00234DB-30A0-A14D-B827-8C2DCE0238B9}"/>
              </a:ext>
            </a:extLst>
          </p:cNvPr>
          <p:cNvCxnSpPr>
            <a:cxnSpLocks/>
          </p:cNvCxnSpPr>
          <p:nvPr/>
        </p:nvCxnSpPr>
        <p:spPr>
          <a:xfrm flipH="1">
            <a:off x="3613577" y="12862767"/>
            <a:ext cx="126955" cy="697835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5" name="TextBox 244"/>
          <p:cNvSpPr txBox="1"/>
          <p:nvPr/>
        </p:nvSpPr>
        <p:spPr>
          <a:xfrm>
            <a:off x="3344327" y="12483334"/>
            <a:ext cx="137721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Approaches: Biological approaches </a:t>
            </a:r>
          </a:p>
        </p:txBody>
      </p:sp>
      <p:cxnSp>
        <p:nvCxnSpPr>
          <p:cNvPr id="308" name="Straight Connector 307">
            <a:extLst>
              <a:ext uri="{FF2B5EF4-FFF2-40B4-BE49-F238E27FC236}">
                <a16:creationId xmlns:a16="http://schemas.microsoft.com/office/drawing/2014/main" id="{F00234DB-30A0-A14D-B827-8C2DCE0238B9}"/>
              </a:ext>
            </a:extLst>
          </p:cNvPr>
          <p:cNvCxnSpPr>
            <a:cxnSpLocks/>
          </p:cNvCxnSpPr>
          <p:nvPr/>
        </p:nvCxnSpPr>
        <p:spPr>
          <a:xfrm flipH="1" flipV="1">
            <a:off x="4218107" y="13836185"/>
            <a:ext cx="531285" cy="514608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9" name="TextBox 248"/>
          <p:cNvSpPr txBox="1"/>
          <p:nvPr/>
        </p:nvSpPr>
        <p:spPr>
          <a:xfrm>
            <a:off x="4283819" y="14372425"/>
            <a:ext cx="161238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Approaches: Psychodynamic approach </a:t>
            </a:r>
          </a:p>
        </p:txBody>
      </p:sp>
      <p:cxnSp>
        <p:nvCxnSpPr>
          <p:cNvPr id="311" name="Straight Connector 310">
            <a:extLst>
              <a:ext uri="{FF2B5EF4-FFF2-40B4-BE49-F238E27FC236}">
                <a16:creationId xmlns:a16="http://schemas.microsoft.com/office/drawing/2014/main" id="{F00234DB-30A0-A14D-B827-8C2DCE0238B9}"/>
              </a:ext>
            </a:extLst>
          </p:cNvPr>
          <p:cNvCxnSpPr>
            <a:cxnSpLocks/>
          </p:cNvCxnSpPr>
          <p:nvPr/>
        </p:nvCxnSpPr>
        <p:spPr>
          <a:xfrm flipH="1">
            <a:off x="3932981" y="13126490"/>
            <a:ext cx="126955" cy="697835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1" name="TextBox 250"/>
          <p:cNvSpPr txBox="1"/>
          <p:nvPr/>
        </p:nvSpPr>
        <p:spPr>
          <a:xfrm>
            <a:off x="4139283" y="12664428"/>
            <a:ext cx="136871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Approaches: Humanistic approach 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4EE160D-40FD-4F94-BD84-A0DCEF06B42D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8336617" y="259317"/>
            <a:ext cx="1071713" cy="1391835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D83CA4DB-6873-4021-9CC0-AC003F67581B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8799334" y="16420733"/>
            <a:ext cx="932073" cy="1214358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0813F033-188A-4B71-943E-64B1D23E9BAE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0" y="16440294"/>
            <a:ext cx="932769" cy="12132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432104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5067</TotalTime>
  <Words>710</Words>
  <Application>Microsoft Office PowerPoint</Application>
  <PresentationFormat>Custom</PresentationFormat>
  <Paragraphs>105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Impact</vt:lpstr>
      <vt:lpstr>Office Theme</vt:lpstr>
      <vt:lpstr>PowerPoint Presentation</vt:lpstr>
    </vt:vector>
  </TitlesOfParts>
  <Company>St Mary's Catholic High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Lee Peachey</dc:creator>
  <cp:lastModifiedBy>Sarah Heywood</cp:lastModifiedBy>
  <cp:revision>252</cp:revision>
  <cp:lastPrinted>2018-09-02T17:44:52Z</cp:lastPrinted>
  <dcterms:created xsi:type="dcterms:W3CDTF">2018-02-08T08:28:53Z</dcterms:created>
  <dcterms:modified xsi:type="dcterms:W3CDTF">2022-06-07T13:12:40Z</dcterms:modified>
</cp:coreProperties>
</file>